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7" r:id="rId2"/>
    <p:sldId id="256" r:id="rId3"/>
    <p:sldId id="268" r:id="rId4"/>
    <p:sldId id="346" r:id="rId5"/>
    <p:sldId id="258" r:id="rId6"/>
    <p:sldId id="277" r:id="rId7"/>
    <p:sldId id="348" r:id="rId8"/>
    <p:sldId id="279" r:id="rId9"/>
    <p:sldId id="278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92" r:id="rId22"/>
    <p:sldId id="293" r:id="rId23"/>
    <p:sldId id="294" r:id="rId24"/>
    <p:sldId id="298" r:id="rId25"/>
    <p:sldId id="296" r:id="rId26"/>
    <p:sldId id="297" r:id="rId27"/>
    <p:sldId id="299" r:id="rId28"/>
    <p:sldId id="295" r:id="rId29"/>
    <p:sldId id="300" r:id="rId30"/>
    <p:sldId id="301" r:id="rId31"/>
    <p:sldId id="349" r:id="rId32"/>
    <p:sldId id="350" r:id="rId33"/>
    <p:sldId id="302" r:id="rId34"/>
    <p:sldId id="304" r:id="rId35"/>
    <p:sldId id="260" r:id="rId36"/>
    <p:sldId id="306" r:id="rId37"/>
    <p:sldId id="307" r:id="rId38"/>
    <p:sldId id="309" r:id="rId39"/>
    <p:sldId id="308" r:id="rId40"/>
    <p:sldId id="310" r:id="rId41"/>
    <p:sldId id="311" r:id="rId42"/>
    <p:sldId id="312" r:id="rId43"/>
    <p:sldId id="321" r:id="rId44"/>
    <p:sldId id="313" r:id="rId45"/>
    <p:sldId id="314" r:id="rId46"/>
    <p:sldId id="315" r:id="rId47"/>
    <p:sldId id="316" r:id="rId48"/>
    <p:sldId id="317" r:id="rId49"/>
    <p:sldId id="351" r:id="rId50"/>
    <p:sldId id="318" r:id="rId51"/>
    <p:sldId id="320" r:id="rId52"/>
    <p:sldId id="26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3" r:id="rId64"/>
    <p:sldId id="334" r:id="rId65"/>
    <p:sldId id="335" r:id="rId66"/>
    <p:sldId id="336" r:id="rId67"/>
    <p:sldId id="337" r:id="rId68"/>
    <p:sldId id="338" r:id="rId69"/>
    <p:sldId id="341" r:id="rId70"/>
    <p:sldId id="340" r:id="rId71"/>
    <p:sldId id="339" r:id="rId72"/>
    <p:sldId id="343" r:id="rId73"/>
    <p:sldId id="319" r:id="rId74"/>
    <p:sldId id="342" r:id="rId75"/>
    <p:sldId id="344" r:id="rId7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3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7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053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90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364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12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428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97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424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42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51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05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CC302-1352-4998-9C19-31178330138E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9432A-814D-46C9-A02F-5339214A3E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64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openxmlformats.org/officeDocument/2006/relationships/image" Target="../media/image1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2.png"/><Relationship Id="rId4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15.jp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3.png"/><Relationship Id="rId4" Type="http://schemas.openxmlformats.org/officeDocument/2006/relationships/image" Target="../media/image10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4" Type="http://schemas.openxmlformats.org/officeDocument/2006/relationships/image" Target="../media/image10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4" Type="http://schemas.openxmlformats.org/officeDocument/2006/relationships/image" Target="../media/image10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9267"/>
            <a:ext cx="12236687" cy="4056592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431802" y="4126563"/>
            <a:ext cx="8187265" cy="1790700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dirty="0"/>
              <a:t>Analyse</a:t>
            </a:r>
            <a:br>
              <a:rPr lang="fr-FR" sz="3600" dirty="0"/>
            </a:br>
            <a:r>
              <a:rPr lang="fr-FR" sz="3600" dirty="0"/>
              <a:t>statistique </a:t>
            </a:r>
            <a:br>
              <a:rPr lang="fr-FR" sz="3600" dirty="0"/>
            </a:br>
            <a:r>
              <a:rPr lang="fr-FR" sz="3600" dirty="0"/>
              <a:t>de données pour les écologues</a:t>
            </a:r>
            <a:br>
              <a:rPr lang="fr-FR" sz="3600" dirty="0"/>
            </a:br>
            <a:r>
              <a:rPr lang="fr-FR" sz="3600" dirty="0"/>
              <a:t>niveau 2 – module de renforcement</a:t>
            </a: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182346" y="6095265"/>
            <a:ext cx="6007923" cy="931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Version </a:t>
            </a:r>
            <a:r>
              <a:rPr lang="fr-FR" sz="1600"/>
              <a:t>mars 2022</a:t>
            </a:r>
            <a:endParaRPr lang="fr-FR" sz="1600" dirty="0"/>
          </a:p>
          <a:p>
            <a:pPr marL="0" indent="0">
              <a:buNone/>
            </a:pPr>
            <a:r>
              <a:rPr lang="fr-FR" sz="1400" dirty="0"/>
              <a:t>Jean-Yves </a:t>
            </a:r>
            <a:r>
              <a:rPr lang="fr-FR" sz="1400" dirty="0" err="1"/>
              <a:t>Barnagaud</a:t>
            </a:r>
            <a:r>
              <a:rPr lang="fr-FR" sz="1400" dirty="0"/>
              <a:t> – EPHE : jean-yves.barnagaud@ephe.psl.eu</a:t>
            </a:r>
            <a:endParaRPr lang="fr-FR" sz="16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33" y="6161697"/>
            <a:ext cx="3188295" cy="5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6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1379" y="5769735"/>
            <a:ext cx="682581" cy="746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96214" y="476518"/>
            <a:ext cx="55765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proportion (= probabilité) est bornée entre 0 et 1</a:t>
            </a:r>
          </a:p>
          <a:p>
            <a:endParaRPr lang="fr-FR" dirty="0"/>
          </a:p>
          <a:p>
            <a:r>
              <a:rPr lang="fr-FR" sz="2000" b="1" dirty="0"/>
              <a:t>On ne peut pas la modéliser à partir d’une loi normale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594" y="747509"/>
            <a:ext cx="5557521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blipFill rotWithShape="0"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91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1379" y="5769735"/>
            <a:ext cx="682581" cy="746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96214" y="476518"/>
            <a:ext cx="55765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proportion (= probabilité) est bornée entre 0 et 1</a:t>
            </a:r>
          </a:p>
          <a:p>
            <a:endParaRPr lang="fr-FR" dirty="0"/>
          </a:p>
          <a:p>
            <a:r>
              <a:rPr lang="fr-FR" sz="2000" b="1" dirty="0"/>
              <a:t>On ne peut pas la modéliser à partir d’une loi normale</a:t>
            </a:r>
          </a:p>
          <a:p>
            <a:endParaRPr lang="fr-FR" sz="2000" b="1" dirty="0"/>
          </a:p>
          <a:p>
            <a:r>
              <a:rPr lang="fr-FR" sz="2000" dirty="0"/>
              <a:t>Et si on essaie quand même « pour faire simple »? </a:t>
            </a:r>
          </a:p>
        </p:txBody>
      </p:sp>
      <p:sp>
        <p:nvSpPr>
          <p:cNvPr id="6" name="Rectangle 5"/>
          <p:cNvSpPr/>
          <p:nvPr/>
        </p:nvSpPr>
        <p:spPr>
          <a:xfrm>
            <a:off x="296214" y="3039327"/>
            <a:ext cx="8847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mod.chenilles.faux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prop_attaq~prop_foret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		         +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prop_pin,data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=chenilles)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45" y="290174"/>
            <a:ext cx="6010671" cy="5297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blipFill rotWithShape="0"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28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1379" y="5769735"/>
            <a:ext cx="682581" cy="746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96214" y="476518"/>
            <a:ext cx="55765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proportion (= probabilité) est bornée entre 0 et 1</a:t>
            </a:r>
          </a:p>
          <a:p>
            <a:endParaRPr lang="fr-FR" dirty="0"/>
          </a:p>
          <a:p>
            <a:r>
              <a:rPr lang="fr-FR" sz="2000" b="1" dirty="0"/>
              <a:t>On ne peut pas la modéliser à partir d’une loi normale</a:t>
            </a:r>
          </a:p>
          <a:p>
            <a:endParaRPr lang="fr-FR" sz="2000" b="1" dirty="0"/>
          </a:p>
          <a:p>
            <a:r>
              <a:rPr lang="fr-FR" sz="2000" dirty="0"/>
              <a:t>Et si on essaie quand même « pour faire simple »? </a:t>
            </a:r>
          </a:p>
        </p:txBody>
      </p:sp>
      <p:sp>
        <p:nvSpPr>
          <p:cNvPr id="6" name="Rectangle 5"/>
          <p:cNvSpPr/>
          <p:nvPr/>
        </p:nvSpPr>
        <p:spPr>
          <a:xfrm>
            <a:off x="296214" y="3039327"/>
            <a:ext cx="8847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mod.chenilles.faux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prop_attaq~prop_foret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		         +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prop_pin,data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=chenilles)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4061" y="4064329"/>
            <a:ext cx="540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On est loin des hypothèses du modèle linéaire et la relation modélisée n’est pas crédible.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72" y="486350"/>
            <a:ext cx="5161905" cy="49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blipFill rotWithShape="0"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3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6214" y="476518"/>
            <a:ext cx="55765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proportion (= probabilité) est bornée entre 0 et 1</a:t>
            </a:r>
          </a:p>
          <a:p>
            <a:endParaRPr lang="fr-FR" dirty="0"/>
          </a:p>
          <a:p>
            <a:r>
              <a:rPr lang="fr-FR" sz="2000" b="1" dirty="0"/>
              <a:t>On ne peut pas la modéliser à partir d’une loi normale</a:t>
            </a:r>
          </a:p>
          <a:p>
            <a:endParaRPr lang="fr-FR" sz="2000" b="1" dirty="0"/>
          </a:p>
          <a:p>
            <a:r>
              <a:rPr lang="fr-FR" sz="2000" dirty="0"/>
              <a:t>Et si on essaie quand même « pour faire simple »? </a:t>
            </a:r>
          </a:p>
        </p:txBody>
      </p:sp>
      <p:sp>
        <p:nvSpPr>
          <p:cNvPr id="6" name="Rectangle 5"/>
          <p:cNvSpPr/>
          <p:nvPr/>
        </p:nvSpPr>
        <p:spPr>
          <a:xfrm>
            <a:off x="296214" y="3039327"/>
            <a:ext cx="8847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mod.chenilles.faux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prop_attaq~prop_foret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		         +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prop_pin,data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=chenilles)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35253" y="3935009"/>
            <a:ext cx="10727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r>
              <a:rPr lang="fr-FR" sz="2400" dirty="0"/>
              <a:t>&gt; La relation entre la proportion d’attaques et les variables explicatives </a:t>
            </a:r>
            <a:r>
              <a:rPr lang="fr-FR" sz="2400" b="1" dirty="0"/>
              <a:t>ne peut pas être linéaire</a:t>
            </a:r>
          </a:p>
          <a:p>
            <a:r>
              <a:rPr lang="fr-FR" sz="2400" dirty="0"/>
              <a:t>&gt; Il faut donc contraindre le modèle pour que </a:t>
            </a:r>
            <a:r>
              <a:rPr lang="fr-FR" sz="2400" b="1" dirty="0"/>
              <a:t>p</a:t>
            </a:r>
            <a:r>
              <a:rPr lang="fr-FR" sz="2400" b="1" baseline="-25000" dirty="0"/>
              <a:t>i</a:t>
            </a:r>
            <a:r>
              <a:rPr lang="fr-FR" sz="2400" b="1" dirty="0"/>
              <a:t> varie entre 0 et 1 </a:t>
            </a:r>
          </a:p>
        </p:txBody>
      </p:sp>
      <p:sp>
        <p:nvSpPr>
          <p:cNvPr id="8" name="Rectangle 7"/>
          <p:cNvSpPr/>
          <p:nvPr/>
        </p:nvSpPr>
        <p:spPr>
          <a:xfrm>
            <a:off x="2511379" y="5769735"/>
            <a:ext cx="682581" cy="746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053189" y="1381004"/>
            <a:ext cx="61420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Quel serait le taux d’attaque dans un peuplement de pin pur?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predict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mod.chenilles.faux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newdata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list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prop_foret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mean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chenilles$prop_foret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				        ,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prop_pin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=100))</a:t>
            </a:r>
          </a:p>
          <a:p>
            <a:r>
              <a:rPr lang="fr-FR" dirty="0"/>
              <a:t>          </a:t>
            </a:r>
            <a:r>
              <a:rPr lang="fr-FR" dirty="0">
                <a:solidFill>
                  <a:srgbClr val="FF0000"/>
                </a:solidFill>
              </a:rPr>
              <a:t>1 </a:t>
            </a:r>
          </a:p>
          <a:p>
            <a:r>
              <a:rPr lang="fr-FR" dirty="0">
                <a:solidFill>
                  <a:srgbClr val="FF0000"/>
                </a:solidFill>
              </a:rPr>
              <a:t>-0.04922985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09651" y="3707846"/>
            <a:ext cx="708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Le modèle prédit des taux d’attaque négatifs!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blipFill rotWithShape="0">
                <a:blip r:embed="rId2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87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48" y="0"/>
            <a:ext cx="6087714" cy="56893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11379" y="5769735"/>
            <a:ext cx="682581" cy="746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985029" y="253251"/>
                <a:ext cx="3735280" cy="9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29" y="253251"/>
                <a:ext cx="3735280" cy="9681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69875" y="1737110"/>
            <a:ext cx="54481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La fonction </a:t>
            </a:r>
            <a:r>
              <a:rPr lang="fr-FR" sz="2400" dirty="0" err="1"/>
              <a:t>logit</a:t>
            </a:r>
            <a:r>
              <a:rPr lang="fr-FR" sz="2400" dirty="0"/>
              <a:t> permet de passer d’une variable définie sur [0,1] à une </a:t>
            </a:r>
            <a:r>
              <a:rPr lang="fr-FR" sz="2400" b="1" dirty="0"/>
              <a:t>variable définie sur ]-∞,+ ∞[</a:t>
            </a:r>
          </a:p>
          <a:p>
            <a:endParaRPr lang="fr-FR" sz="2400" dirty="0"/>
          </a:p>
          <a:p>
            <a:r>
              <a:rPr lang="fr-FR" sz="2400" dirty="0"/>
              <a:t>Elle permet donc de </a:t>
            </a:r>
            <a:r>
              <a:rPr lang="fr-FR" sz="2400" b="1" dirty="0"/>
              <a:t>linéariser</a:t>
            </a:r>
            <a:r>
              <a:rPr lang="fr-FR" sz="2400" dirty="0"/>
              <a:t> la relation entre p</a:t>
            </a:r>
            <a:r>
              <a:rPr lang="fr-FR" sz="2400" baseline="-25000" dirty="0"/>
              <a:t>i</a:t>
            </a:r>
            <a:r>
              <a:rPr lang="fr-FR" sz="2400" dirty="0"/>
              <a:t> et les variables explicatives</a:t>
            </a:r>
          </a:p>
          <a:p>
            <a:endParaRPr lang="fr-FR" sz="2400" dirty="0"/>
          </a:p>
          <a:p>
            <a:r>
              <a:rPr lang="fr-FR" sz="2400" dirty="0"/>
              <a:t>C’est une </a:t>
            </a:r>
            <a:r>
              <a:rPr lang="fr-FR" sz="2400" b="1" dirty="0"/>
              <a:t>fonction de lien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blipFill rotWithShape="0"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179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48" y="0"/>
            <a:ext cx="6087714" cy="56893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11379" y="5769735"/>
            <a:ext cx="682581" cy="746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985029" y="253251"/>
                <a:ext cx="3735280" cy="9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29" y="253251"/>
                <a:ext cx="3735280" cy="9681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69875" y="1737110"/>
            <a:ext cx="54481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La fonction </a:t>
            </a:r>
            <a:r>
              <a:rPr lang="fr-FR" sz="2400" dirty="0" err="1"/>
              <a:t>logit</a:t>
            </a:r>
            <a:r>
              <a:rPr lang="fr-FR" sz="2400" dirty="0"/>
              <a:t> permet de passer d’une variable définie sur [0,1] à une </a:t>
            </a:r>
            <a:r>
              <a:rPr lang="fr-FR" sz="2400" b="1" dirty="0"/>
              <a:t>variable définie sur ]-∞,+ ∞[</a:t>
            </a:r>
          </a:p>
          <a:p>
            <a:endParaRPr lang="fr-FR" sz="2400" dirty="0"/>
          </a:p>
          <a:p>
            <a:r>
              <a:rPr lang="fr-FR" sz="2400" dirty="0"/>
              <a:t>Elle permet donc de </a:t>
            </a:r>
            <a:r>
              <a:rPr lang="fr-FR" sz="2400" b="1" dirty="0"/>
              <a:t>linéariser</a:t>
            </a:r>
            <a:r>
              <a:rPr lang="fr-FR" sz="2400" dirty="0"/>
              <a:t> la relation entre p</a:t>
            </a:r>
            <a:r>
              <a:rPr lang="fr-FR" sz="2400" baseline="-25000" dirty="0"/>
              <a:t>i</a:t>
            </a:r>
            <a:r>
              <a:rPr lang="fr-FR" sz="2400" dirty="0"/>
              <a:t> et les variables explicatives</a:t>
            </a:r>
          </a:p>
          <a:p>
            <a:endParaRPr lang="fr-FR" sz="2400" dirty="0"/>
          </a:p>
          <a:p>
            <a:r>
              <a:rPr lang="fr-FR" sz="2400" dirty="0"/>
              <a:t>C’est une </a:t>
            </a:r>
            <a:r>
              <a:rPr lang="fr-FR" sz="2400" b="1" dirty="0"/>
              <a:t>fonction de lien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blipFill rotWithShape="0"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623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48" y="0"/>
            <a:ext cx="6087714" cy="56893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53766" y="5870331"/>
            <a:ext cx="1769659" cy="746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985029" y="253251"/>
                <a:ext cx="3735280" cy="9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29" y="253251"/>
                <a:ext cx="3735280" cy="9681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75395" y="132199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mod.chenilles.logit.faux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lm(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logit.prop_attaq~prop_foret+prop_pin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,data=chenilles)</a:t>
            </a:r>
          </a:p>
          <a:p>
            <a:r>
              <a:rPr lang="fr-FR" dirty="0" err="1">
                <a:solidFill>
                  <a:srgbClr val="FF0000"/>
                </a:solidFill>
              </a:rPr>
              <a:t>Error</a:t>
            </a:r>
            <a:r>
              <a:rPr lang="fr-FR" dirty="0">
                <a:solidFill>
                  <a:srgbClr val="FF0000"/>
                </a:solidFill>
              </a:rPr>
              <a:t> in </a:t>
            </a:r>
            <a:r>
              <a:rPr lang="fr-FR" dirty="0" err="1">
                <a:solidFill>
                  <a:srgbClr val="FF0000"/>
                </a:solidFill>
              </a:rPr>
              <a:t>lm.fit</a:t>
            </a:r>
            <a:r>
              <a:rPr lang="fr-FR" dirty="0">
                <a:solidFill>
                  <a:srgbClr val="FF0000"/>
                </a:solidFill>
              </a:rPr>
              <a:t>(x, y, offset = offset, </a:t>
            </a:r>
            <a:r>
              <a:rPr lang="fr-FR" dirty="0" err="1">
                <a:solidFill>
                  <a:srgbClr val="FF0000"/>
                </a:solidFill>
              </a:rPr>
              <a:t>singular.ok</a:t>
            </a:r>
            <a:r>
              <a:rPr lang="fr-FR" dirty="0">
                <a:solidFill>
                  <a:srgbClr val="FF0000"/>
                </a:solidFill>
              </a:rPr>
              <a:t> = </a:t>
            </a:r>
            <a:r>
              <a:rPr lang="fr-FR" dirty="0" err="1">
                <a:solidFill>
                  <a:srgbClr val="FF0000"/>
                </a:solidFill>
              </a:rPr>
              <a:t>singular.ok</a:t>
            </a:r>
            <a:r>
              <a:rPr lang="fr-FR" dirty="0">
                <a:solidFill>
                  <a:srgbClr val="FF0000"/>
                </a:solidFill>
              </a:rPr>
              <a:t>, ...) : </a:t>
            </a:r>
          </a:p>
          <a:p>
            <a:r>
              <a:rPr lang="fr-FR" dirty="0">
                <a:solidFill>
                  <a:srgbClr val="FF0000"/>
                </a:solidFill>
              </a:rPr>
              <a:t>  NA/</a:t>
            </a:r>
            <a:r>
              <a:rPr lang="fr-FR" dirty="0" err="1">
                <a:solidFill>
                  <a:srgbClr val="FF0000"/>
                </a:solidFill>
              </a:rPr>
              <a:t>NaN</a:t>
            </a:r>
            <a:r>
              <a:rPr lang="fr-FR" dirty="0">
                <a:solidFill>
                  <a:srgbClr val="FF0000"/>
                </a:solidFill>
              </a:rPr>
              <a:t>/</a:t>
            </a:r>
            <a:r>
              <a:rPr lang="fr-FR" dirty="0" err="1">
                <a:solidFill>
                  <a:srgbClr val="FF0000"/>
                </a:solidFill>
              </a:rPr>
              <a:t>Inf</a:t>
            </a:r>
            <a:r>
              <a:rPr lang="fr-FR" dirty="0">
                <a:solidFill>
                  <a:srgbClr val="FF0000"/>
                </a:solidFill>
              </a:rPr>
              <a:t> dans 'y‘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summary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chenilles$logit.prop_attaq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   Min. 1st </a:t>
            </a:r>
            <a:r>
              <a:rPr lang="fr-FR" dirty="0" err="1">
                <a:solidFill>
                  <a:srgbClr val="FF0000"/>
                </a:solidFill>
              </a:rPr>
              <a:t>Qu</a:t>
            </a:r>
            <a:r>
              <a:rPr lang="fr-FR" dirty="0">
                <a:solidFill>
                  <a:srgbClr val="FF0000"/>
                </a:solidFill>
              </a:rPr>
              <a:t>.  </a:t>
            </a:r>
            <a:r>
              <a:rPr lang="fr-FR" dirty="0" err="1">
                <a:solidFill>
                  <a:srgbClr val="FF0000"/>
                </a:solidFill>
              </a:rPr>
              <a:t>Median</a:t>
            </a:r>
            <a:r>
              <a:rPr lang="fr-FR" dirty="0">
                <a:solidFill>
                  <a:srgbClr val="FF0000"/>
                </a:solidFill>
              </a:rPr>
              <a:t>    </a:t>
            </a:r>
            <a:r>
              <a:rPr lang="fr-FR" dirty="0" err="1">
                <a:solidFill>
                  <a:srgbClr val="FF0000"/>
                </a:solidFill>
              </a:rPr>
              <a:t>Mean</a:t>
            </a:r>
            <a:r>
              <a:rPr lang="fr-FR" dirty="0">
                <a:solidFill>
                  <a:srgbClr val="FF0000"/>
                </a:solidFill>
              </a:rPr>
              <a:t> 3rd </a:t>
            </a:r>
            <a:r>
              <a:rPr lang="fr-FR" dirty="0" err="1">
                <a:solidFill>
                  <a:srgbClr val="FF0000"/>
                </a:solidFill>
              </a:rPr>
              <a:t>Qu</a:t>
            </a:r>
            <a:r>
              <a:rPr lang="fr-FR" dirty="0">
                <a:solidFill>
                  <a:srgbClr val="FF0000"/>
                </a:solidFill>
              </a:rPr>
              <a:t>.    Max. </a:t>
            </a:r>
          </a:p>
          <a:p>
            <a:r>
              <a:rPr lang="fr-FR" dirty="0">
                <a:solidFill>
                  <a:srgbClr val="FF0000"/>
                </a:solidFill>
              </a:rPr>
              <a:t>   -</a:t>
            </a:r>
            <a:r>
              <a:rPr lang="fr-FR" dirty="0" err="1">
                <a:solidFill>
                  <a:srgbClr val="FF0000"/>
                </a:solidFill>
              </a:rPr>
              <a:t>Inf</a:t>
            </a:r>
            <a:r>
              <a:rPr lang="fr-FR" dirty="0">
                <a:solidFill>
                  <a:srgbClr val="FF0000"/>
                </a:solidFill>
              </a:rPr>
              <a:t>  -4.664  -2.996    -</a:t>
            </a:r>
            <a:r>
              <a:rPr lang="fr-FR" dirty="0" err="1">
                <a:solidFill>
                  <a:srgbClr val="FF0000"/>
                </a:solidFill>
              </a:rPr>
              <a:t>Inf</a:t>
            </a:r>
            <a:r>
              <a:rPr lang="fr-FR" dirty="0">
                <a:solidFill>
                  <a:srgbClr val="FF0000"/>
                </a:solidFill>
              </a:rPr>
              <a:t>  -2.068   2.512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83441" y="4565659"/>
            <a:ext cx="522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Qu’est-ce que p</a:t>
            </a:r>
            <a:r>
              <a:rPr lang="fr-FR" sz="2400" b="1" baseline="-25000" dirty="0"/>
              <a:t>i</a:t>
            </a:r>
            <a:r>
              <a:rPr lang="fr-FR" sz="2400" b="1" dirty="0"/>
              <a:t>, exactement?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553766" y="5936115"/>
                <a:ext cx="8267328" cy="474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66" y="5936115"/>
                <a:ext cx="8267328" cy="4749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2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721254"/>
            <a:ext cx="982283" cy="17848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721254"/>
            <a:ext cx="982283" cy="17848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788987"/>
            <a:ext cx="982283" cy="178487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77" y="2677393"/>
            <a:ext cx="982283" cy="178487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4" y="2605880"/>
            <a:ext cx="982283" cy="178487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2677393"/>
            <a:ext cx="982283" cy="178487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09" y="721254"/>
            <a:ext cx="982283" cy="178487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09" y="721254"/>
            <a:ext cx="982283" cy="178487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09" y="788987"/>
            <a:ext cx="982283" cy="178487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08" y="2719387"/>
            <a:ext cx="982283" cy="178487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09" y="2719387"/>
            <a:ext cx="982283" cy="178487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09" y="2677393"/>
            <a:ext cx="982283" cy="1784879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8412917" y="4516355"/>
            <a:ext cx="244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n = 6 , p = 0,67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455921" y="4521365"/>
            <a:ext cx="264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n = 6 , p = 0,33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133474" y="5276857"/>
            <a:ext cx="10205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</a:t>
            </a:r>
            <a:r>
              <a:rPr lang="fr-FR" sz="2400" b="1" dirty="0"/>
              <a:t>individu statistique </a:t>
            </a:r>
            <a:r>
              <a:rPr lang="fr-FR" sz="2400" dirty="0"/>
              <a:t>est la parcelle, mais la mesure se fait sur le pin!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2553766" y="5936115"/>
                <a:ext cx="8267328" cy="474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66" y="5936115"/>
                <a:ext cx="8267328" cy="4749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033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721254"/>
            <a:ext cx="982283" cy="17848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721254"/>
            <a:ext cx="982283" cy="17848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788987"/>
            <a:ext cx="982283" cy="178487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77" y="2677393"/>
            <a:ext cx="982283" cy="178487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4" y="2605880"/>
            <a:ext cx="982283" cy="178487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2677393"/>
            <a:ext cx="982283" cy="178487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09" y="721254"/>
            <a:ext cx="982283" cy="178487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09" y="721254"/>
            <a:ext cx="982283" cy="178487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09" y="788987"/>
            <a:ext cx="982283" cy="178487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08" y="2719387"/>
            <a:ext cx="982283" cy="178487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09" y="2719387"/>
            <a:ext cx="982283" cy="178487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09" y="2677393"/>
            <a:ext cx="982283" cy="1784879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7246927" y="4350328"/>
            <a:ext cx="314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pin au hasard parmi 6 a p = 0,67 chances d’être infesté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115757" y="5267107"/>
            <a:ext cx="922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</a:t>
            </a:r>
            <a:r>
              <a:rPr lang="fr-FR" sz="2400" baseline="-25000" dirty="0"/>
              <a:t>i</a:t>
            </a:r>
            <a:r>
              <a:rPr lang="fr-FR" sz="2400" dirty="0"/>
              <a:t> est la probabilité moyenne </a:t>
            </a:r>
            <a:r>
              <a:rPr lang="fr-FR" sz="2400" b="1" dirty="0"/>
              <a:t>qu’un pin parmi n </a:t>
            </a:r>
            <a:r>
              <a:rPr lang="fr-FR" sz="2400" dirty="0"/>
              <a:t>soit infesté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343413" y="395029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468571" y="393921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583710" y="428493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358974" y="2374521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3564616" y="2447607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152337" y="2421214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302105" y="417888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54015" y="2396753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327505" y="2447607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9470505" y="2439074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9445105" y="453231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7152337" y="436846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1283155" y="4311874"/>
            <a:ext cx="314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pin au hasard parmi 6 a p = 0,33 chances d’être infesté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2553766" y="5936115"/>
                <a:ext cx="8267328" cy="474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66" y="5936115"/>
                <a:ext cx="8267328" cy="4749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275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721254"/>
            <a:ext cx="982283" cy="17848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721254"/>
            <a:ext cx="982283" cy="17848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788987"/>
            <a:ext cx="982283" cy="178487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77" y="2677393"/>
            <a:ext cx="982283" cy="178487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4" y="2605880"/>
            <a:ext cx="982283" cy="178487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2677393"/>
            <a:ext cx="982283" cy="178487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09" y="721254"/>
            <a:ext cx="982283" cy="178487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09" y="721254"/>
            <a:ext cx="982283" cy="178487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09" y="788987"/>
            <a:ext cx="982283" cy="178487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08" y="2719387"/>
            <a:ext cx="982283" cy="178487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09" y="2719387"/>
            <a:ext cx="982283" cy="178487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09" y="2677393"/>
            <a:ext cx="982283" cy="1784879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7152337" y="4440633"/>
            <a:ext cx="314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pin au hasard parmi 6 a p = 0,67 chances d’être infesté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343413" y="395029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468571" y="393921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583710" y="428493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358974" y="2374521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3564616" y="2447607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152337" y="2421214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302105" y="417888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54015" y="2396753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327505" y="2447607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9470505" y="2439074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9445105" y="453231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7152337" y="436846"/>
            <a:ext cx="77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Oui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1283155" y="4281901"/>
            <a:ext cx="314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pin au hasard parmi 6 a p = 0,33 chances d’être infesté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67308" y="5397450"/>
                <a:ext cx="29926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𝐼𝑁𝐹𝐸𝑆𝑇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08" y="5397450"/>
                <a:ext cx="2992678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2553766" y="5936115"/>
                <a:ext cx="8267328" cy="474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66" y="5936115"/>
                <a:ext cx="8267328" cy="4749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7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30200" y="203200"/>
            <a:ext cx="9144000" cy="1858964"/>
          </a:xfrm>
        </p:spPr>
        <p:txBody>
          <a:bodyPr/>
          <a:lstStyle/>
          <a:p>
            <a:pPr algn="l"/>
            <a:r>
              <a:rPr lang="fr-FR" dirty="0"/>
              <a:t>Les modèles linéaires généralisés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30200" y="2787601"/>
            <a:ext cx="9144000" cy="1198562"/>
          </a:xfrm>
        </p:spPr>
        <p:txBody>
          <a:bodyPr>
            <a:noAutofit/>
          </a:bodyPr>
          <a:lstStyle/>
          <a:p>
            <a:pPr algn="l"/>
            <a:r>
              <a:rPr lang="fr-FR" sz="3600" dirty="0"/>
              <a:t>Modéliser </a:t>
            </a:r>
          </a:p>
          <a:p>
            <a:pPr algn="l"/>
            <a:r>
              <a:rPr lang="fr-FR" sz="3600" dirty="0"/>
              <a:t>des proportions </a:t>
            </a:r>
          </a:p>
          <a:p>
            <a:pPr algn="l"/>
            <a:r>
              <a:rPr lang="fr-FR" sz="3600" dirty="0"/>
              <a:t>et des comptages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50" y="1982413"/>
            <a:ext cx="7342750" cy="48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5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07409" y="5484116"/>
            <a:ext cx="7981672" cy="6655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3054648" y="5495354"/>
            <a:ext cx="1513119" cy="6655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246877" y="1761236"/>
            <a:ext cx="2987390" cy="5447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81042" y="1833153"/>
                <a:ext cx="29542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𝐼𝑁𝐹𝐸𝑆𝑇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42" y="1833153"/>
                <a:ext cx="2954206" cy="430887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ZoneTexte 40"/>
          <p:cNvSpPr txBox="1"/>
          <p:nvPr/>
        </p:nvSpPr>
        <p:spPr>
          <a:xfrm>
            <a:off x="3302000" y="1798937"/>
            <a:ext cx="237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Partie stochastique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Modèle linéaire généralisé binomial (GLM binomial, régression logistique)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1473198" y="5003042"/>
            <a:ext cx="277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Fonction de lien </a:t>
            </a:r>
            <a:r>
              <a:rPr lang="fr-FR" dirty="0" err="1">
                <a:solidFill>
                  <a:schemeClr val="accent2">
                    <a:lumMod val="50000"/>
                  </a:schemeClr>
                </a:solidFill>
              </a:rPr>
              <a:t>logit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6642245" y="4979888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Partie déterministe</a:t>
            </a:r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2651410" y="2306034"/>
            <a:ext cx="0" cy="674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1528234" y="2966787"/>
            <a:ext cx="303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Paramètre à modéliser</a:t>
            </a:r>
          </a:p>
          <a:p>
            <a:r>
              <a:rPr lang="fr-FR" dirty="0"/>
              <a:t>Contraint sur 0-1</a:t>
            </a:r>
          </a:p>
          <a:p>
            <a:r>
              <a:rPr lang="fr-FR" dirty="0"/>
              <a:t>Non modélisable par une fonction linéaire</a:t>
            </a:r>
          </a:p>
        </p:txBody>
      </p:sp>
      <p:cxnSp>
        <p:nvCxnSpPr>
          <p:cNvPr id="46" name="Connecteur droit avec flèche 45"/>
          <p:cNvCxnSpPr/>
          <p:nvPr/>
        </p:nvCxnSpPr>
        <p:spPr>
          <a:xfrm flipH="1">
            <a:off x="2600610" y="4228606"/>
            <a:ext cx="0" cy="6397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967705" y="5180842"/>
            <a:ext cx="2534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6502400" y="1240255"/>
            <a:ext cx="47032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GLM binomial permet de modéliser toute </a:t>
            </a:r>
            <a:r>
              <a:rPr lang="fr-FR" b="1" dirty="0"/>
              <a:t>variable de réponse binaire</a:t>
            </a:r>
            <a:r>
              <a:rPr lang="fr-FR" dirty="0"/>
              <a:t>: </a:t>
            </a:r>
          </a:p>
          <a:p>
            <a:endParaRPr lang="fr-FR" dirty="0"/>
          </a:p>
          <a:p>
            <a:r>
              <a:rPr lang="fr-FR" dirty="0"/>
              <a:t>« succès / échec », « vie / mort », «présence / absence », « détection / non détection », …</a:t>
            </a:r>
          </a:p>
          <a:p>
            <a:endParaRPr lang="fr-FR" dirty="0"/>
          </a:p>
          <a:p>
            <a:r>
              <a:rPr lang="fr-FR" dirty="0"/>
              <a:t>La fonction </a:t>
            </a:r>
            <a:r>
              <a:rPr lang="fr-FR" dirty="0" err="1"/>
              <a:t>logit</a:t>
            </a:r>
            <a:r>
              <a:rPr lang="fr-FR" dirty="0"/>
              <a:t> </a:t>
            </a:r>
            <a:r>
              <a:rPr lang="fr-FR" b="1" dirty="0"/>
              <a:t>linéarise la relation </a:t>
            </a:r>
            <a:r>
              <a:rPr lang="fr-FR" dirty="0"/>
              <a:t>entre la probabilité de succès et les variables explicatives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048000" y="5590683"/>
                <a:ext cx="8267328" cy="474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590683"/>
                <a:ext cx="8267328" cy="4749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83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3265" y="2645601"/>
            <a:ext cx="12276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glm.chenilles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glm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cbind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nbattaq,nbpins-nbattaq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)~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prop_foret+prop_pin,family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binomial,data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=chenilles)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sous R</a:t>
            </a:r>
            <a:endParaRPr lang="fr-FR" dirty="0"/>
          </a:p>
          <a:p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3437467" y="3141133"/>
            <a:ext cx="8720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V="1">
            <a:off x="4377267" y="3141132"/>
            <a:ext cx="1761066" cy="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743200" y="3141133"/>
            <a:ext cx="1130300" cy="448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3" y="3589867"/>
            <a:ext cx="423408" cy="769363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56733" y="371686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Nombre de succès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974167" y="371686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Nombre d’échecs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58" y="3516851"/>
            <a:ext cx="423409" cy="769363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>
            <a:off x="4762462" y="3141132"/>
            <a:ext cx="1138730" cy="37571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5331827" y="2645601"/>
            <a:ext cx="2237373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6553200" y="2294821"/>
            <a:ext cx="8467" cy="35078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331827" y="1925489"/>
            <a:ext cx="269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variables explicatives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905695" y="3549116"/>
            <a:ext cx="3481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Distribution de la variable de réponse (fonction de lien  </a:t>
            </a:r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logit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 sous-entendue)</a:t>
            </a:r>
          </a:p>
        </p:txBody>
      </p:sp>
      <p:cxnSp>
        <p:nvCxnSpPr>
          <p:cNvPr id="26" name="Connecteur droit 25"/>
          <p:cNvCxnSpPr/>
          <p:nvPr/>
        </p:nvCxnSpPr>
        <p:spPr>
          <a:xfrm>
            <a:off x="9068774" y="3108846"/>
            <a:ext cx="100655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9590372" y="3127370"/>
            <a:ext cx="1" cy="40962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844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sous R</a:t>
            </a:r>
            <a:endParaRPr lang="fr-FR" dirty="0"/>
          </a:p>
          <a:p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57877" y="1442434"/>
            <a:ext cx="552503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6 conditions du GLM binomial:</a:t>
            </a:r>
          </a:p>
          <a:p>
            <a:endParaRPr lang="fr-FR" dirty="0"/>
          </a:p>
          <a:p>
            <a:r>
              <a:rPr lang="fr-FR" b="1" dirty="0"/>
              <a:t>2 conditions sur la construction du modèle: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relation entre </a:t>
            </a:r>
            <a:r>
              <a:rPr lang="fr-FR" dirty="0" err="1"/>
              <a:t>logit</a:t>
            </a:r>
            <a:r>
              <a:rPr lang="fr-FR" dirty="0"/>
              <a:t>(</a:t>
            </a:r>
            <a:r>
              <a:rPr lang="fr-FR" dirty="0" err="1"/>
              <a:t>proba</a:t>
            </a:r>
            <a:r>
              <a:rPr lang="fr-FR" dirty="0"/>
              <a:t> de succès) et la variable explicative est à peu près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variable de réponse suit une loi binomiale (de type succès / échec)</a:t>
            </a:r>
          </a:p>
          <a:p>
            <a:endParaRPr lang="fr-FR" dirty="0"/>
          </a:p>
          <a:p>
            <a:r>
              <a:rPr lang="fr-FR" b="1" dirty="0"/>
              <a:t>3 conditions sur les résidus :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résidus sont indépendants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résidus sont non structurés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résidus sont </a:t>
            </a:r>
            <a:r>
              <a:rPr lang="fr-FR" dirty="0" err="1"/>
              <a:t>homoscédastiques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trike="sngStrike" dirty="0"/>
              <a:t>Les résidus suivent une distribution normale</a:t>
            </a:r>
          </a:p>
        </p:txBody>
      </p:sp>
      <p:cxnSp>
        <p:nvCxnSpPr>
          <p:cNvPr id="20" name="Connecteur en angle 19"/>
          <p:cNvCxnSpPr/>
          <p:nvPr/>
        </p:nvCxnSpPr>
        <p:spPr>
          <a:xfrm>
            <a:off x="5249333" y="5571067"/>
            <a:ext cx="931334" cy="5842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180667" y="5863167"/>
            <a:ext cx="5022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résidus tendent vers une loi normale mais ne sont pas nécessairement normaux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54" y="231701"/>
            <a:ext cx="5896950" cy="54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: estimation des paramètres</a:t>
            </a:r>
            <a:endParaRPr lang="fr-FR" dirty="0"/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1513" y="1329082"/>
                <a:ext cx="2136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𝐼𝑁𝐹𝐸𝑆𝑇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3" y="1329082"/>
                <a:ext cx="2136867" cy="307777"/>
              </a:xfrm>
              <a:prstGeom prst="rect">
                <a:avLst/>
              </a:prstGeom>
              <a:blipFill>
                <a:blip r:embed="rId3"/>
                <a:stretch>
                  <a:fillRect l="-1140" r="-2849" b="-37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2239435" y="2578536"/>
            <a:ext cx="8627532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La variable de réponse n’étant pas normale, on ne peut pas estimer les paramètres par moindres carrés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On utilise à la place l’</a:t>
            </a:r>
            <a:r>
              <a:rPr lang="fr-FR" b="1" dirty="0">
                <a:sym typeface="Wingdings" panose="05000000000000000000" pitchFamily="2" charset="2"/>
              </a:rPr>
              <a:t>estimateur du maximum de vraisemblance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239435" y="4243388"/>
                <a:ext cx="8933390" cy="152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La vraisemblance (L = </a:t>
                </a:r>
                <a:r>
                  <a:rPr lang="fr-FR" dirty="0" err="1"/>
                  <a:t>likelihood</a:t>
                </a:r>
                <a:r>
                  <a:rPr lang="fr-FR" dirty="0"/>
                  <a:t>) est la probabilité d’obtenir les données sachant le modèle</a:t>
                </a:r>
              </a:p>
              <a:p>
                <a:endParaRPr lang="fr-FR" dirty="0"/>
              </a:p>
              <a:p>
                <a:r>
                  <a:rPr lang="fr-FR" dirty="0"/>
                  <a:t>On cherche l’estimateur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dirty="0"/>
                  <a:t>) qui a le plus de chances de reproduire l’échantillon de données dont on dispose. 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435" y="4243388"/>
                <a:ext cx="8933390" cy="1520544"/>
              </a:xfrm>
              <a:prstGeom prst="rect">
                <a:avLst/>
              </a:prstGeom>
              <a:blipFill rotWithShape="0">
                <a:blip r:embed="rId4"/>
                <a:stretch>
                  <a:fillRect l="-546" t="-2000" b="-48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828582" y="1779829"/>
                <a:ext cx="5903476" cy="339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0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82" y="1779829"/>
                <a:ext cx="5903476" cy="339260"/>
              </a:xfrm>
              <a:prstGeom prst="rect">
                <a:avLst/>
              </a:prstGeom>
              <a:blipFill rotWithShape="0">
                <a:blip r:embed="rId5"/>
                <a:stretch>
                  <a:fillRect l="-1033" b="-232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84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: estimation des paramètres</a:t>
            </a:r>
            <a:endParaRPr lang="fr-FR" dirty="0"/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1513" y="1329082"/>
                <a:ext cx="2136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𝐼𝑁𝐹𝐸𝑆𝑇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3" y="1329082"/>
                <a:ext cx="2136867" cy="307777"/>
              </a:xfrm>
              <a:prstGeom prst="rect">
                <a:avLst/>
              </a:prstGeom>
              <a:blipFill>
                <a:blip r:embed="rId3"/>
                <a:stretch>
                  <a:fillRect l="-1140" r="-2849" b="-37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/>
          <p:cNvSpPr txBox="1"/>
          <p:nvPr/>
        </p:nvSpPr>
        <p:spPr>
          <a:xfrm>
            <a:off x="810883" y="2415396"/>
            <a:ext cx="94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Cherchons la probabilité d’avoir 3 pins infestés et 2 pins non infestés sur 5 pins: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25" y="3007907"/>
            <a:ext cx="505019" cy="91765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44" y="3007906"/>
            <a:ext cx="505020" cy="91765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91" y="3007906"/>
            <a:ext cx="505019" cy="91765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825" y="3007906"/>
            <a:ext cx="505019" cy="91765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63" y="3007905"/>
            <a:ext cx="505020" cy="91765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99244" y="4148741"/>
            <a:ext cx="104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 = 3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1346734" y="4106174"/>
            <a:ext cx="1123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2065284" y="4560639"/>
            <a:ext cx="104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 = 6</a:t>
            </a:r>
          </a:p>
        </p:txBody>
      </p:sp>
      <p:cxnSp>
        <p:nvCxnSpPr>
          <p:cNvPr id="23" name="Connecteur droit 22"/>
          <p:cNvCxnSpPr/>
          <p:nvPr/>
        </p:nvCxnSpPr>
        <p:spPr>
          <a:xfrm>
            <a:off x="1346734" y="4560639"/>
            <a:ext cx="2156392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5361502" y="3148387"/>
            <a:ext cx="683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P(INFEST=3) = p</a:t>
            </a:r>
            <a:r>
              <a:rPr lang="fr-FR" baseline="-25000" dirty="0"/>
              <a:t>1</a:t>
            </a:r>
            <a:r>
              <a:rPr lang="fr-FR" dirty="0"/>
              <a:t> x p</a:t>
            </a:r>
            <a:r>
              <a:rPr lang="fr-FR" baseline="-25000" dirty="0"/>
              <a:t>2</a:t>
            </a:r>
            <a:r>
              <a:rPr lang="fr-FR" dirty="0"/>
              <a:t> x p</a:t>
            </a:r>
            <a:r>
              <a:rPr lang="fr-FR" baseline="-25000" dirty="0"/>
              <a:t>3</a:t>
            </a:r>
            <a:r>
              <a:rPr lang="fr-FR" dirty="0"/>
              <a:t> </a:t>
            </a:r>
            <a:r>
              <a:rPr lang="fr-FR" dirty="0">
                <a:solidFill>
                  <a:schemeClr val="accent6"/>
                </a:solidFill>
              </a:rPr>
              <a:t>x (1- p</a:t>
            </a:r>
            <a:r>
              <a:rPr lang="fr-FR" baseline="-25000" dirty="0">
                <a:solidFill>
                  <a:schemeClr val="accent6"/>
                </a:solidFill>
              </a:rPr>
              <a:t>4</a:t>
            </a:r>
            <a:r>
              <a:rPr lang="fr-FR" dirty="0">
                <a:solidFill>
                  <a:schemeClr val="accent6"/>
                </a:solidFill>
              </a:rPr>
              <a:t>) x (1- p</a:t>
            </a:r>
            <a:r>
              <a:rPr lang="fr-FR" baseline="-25000" dirty="0">
                <a:solidFill>
                  <a:schemeClr val="accent6"/>
                </a:solidFill>
              </a:rPr>
              <a:t>5</a:t>
            </a:r>
            <a:r>
              <a:rPr lang="fr-FR" dirty="0">
                <a:solidFill>
                  <a:schemeClr val="accent6"/>
                </a:solidFill>
              </a:rPr>
              <a:t>) </a:t>
            </a:r>
            <a:r>
              <a:rPr lang="fr-FR" dirty="0"/>
              <a:t>= p</a:t>
            </a:r>
            <a:r>
              <a:rPr lang="fr-FR" baseline="30000" dirty="0"/>
              <a:t>3</a:t>
            </a:r>
            <a:r>
              <a:rPr lang="fr-FR" dirty="0"/>
              <a:t> </a:t>
            </a:r>
            <a:r>
              <a:rPr lang="fr-FR" dirty="0">
                <a:solidFill>
                  <a:schemeClr val="accent6"/>
                </a:solidFill>
              </a:rPr>
              <a:t>x (1-p)²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748479" y="5402977"/>
            <a:ext cx="2931023" cy="37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L(P)= </a:t>
            </a:r>
            <a:r>
              <a:rPr lang="fr-FR" dirty="0" err="1"/>
              <a:t>k</a:t>
            </a:r>
            <a:r>
              <a:rPr lang="fr-FR" baseline="30000" dirty="0" err="1"/>
              <a:t>n</a:t>
            </a:r>
            <a:r>
              <a:rPr lang="fr-FR" dirty="0"/>
              <a:t> x p</a:t>
            </a:r>
            <a:r>
              <a:rPr lang="fr-FR" baseline="30000" dirty="0"/>
              <a:t>k</a:t>
            </a:r>
            <a:r>
              <a:rPr lang="fr-FR" dirty="0"/>
              <a:t> </a:t>
            </a:r>
            <a:r>
              <a:rPr lang="fr-FR" dirty="0">
                <a:solidFill>
                  <a:schemeClr val="accent6"/>
                </a:solidFill>
              </a:rPr>
              <a:t>x (1-p)</a:t>
            </a:r>
            <a:r>
              <a:rPr lang="fr-FR" baseline="30000" dirty="0">
                <a:solidFill>
                  <a:schemeClr val="accent6"/>
                </a:solidFill>
              </a:rPr>
              <a:t>n-k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838721" y="5103382"/>
            <a:ext cx="5788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 manière générale, la probabilité d’avoir k pins infestés sur n tirage, sachant une probabilité d’infestation de p est : 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361502" y="3766481"/>
            <a:ext cx="6180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cherche </a:t>
            </a:r>
            <a:r>
              <a:rPr lang="el-GR" dirty="0"/>
              <a:t>α</a:t>
            </a:r>
            <a:r>
              <a:rPr lang="fr-FR" dirty="0"/>
              <a:t>, </a:t>
            </a:r>
            <a:r>
              <a:rPr lang="el-GR" dirty="0"/>
              <a:t>β</a:t>
            </a:r>
            <a:r>
              <a:rPr lang="fr-FR" baseline="-25000" dirty="0"/>
              <a:t>1</a:t>
            </a:r>
            <a:r>
              <a:rPr lang="fr-FR" dirty="0"/>
              <a:t> et </a:t>
            </a:r>
            <a:r>
              <a:rPr lang="el-GR" dirty="0"/>
              <a:t>β</a:t>
            </a:r>
            <a:r>
              <a:rPr lang="fr-FR" baseline="-25000" dirty="0"/>
              <a:t>2</a:t>
            </a:r>
            <a:r>
              <a:rPr lang="fr-FR" dirty="0"/>
              <a:t>  (donc p) qui maximisent P(INFEST = 3), la probabilité d’obtenir 3 pins infestés quand il y a en tout 6 pins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2489545" y="6200123"/>
            <a:ext cx="681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C’est la </a:t>
            </a:r>
            <a:r>
              <a:rPr lang="fr-FR" b="1" dirty="0"/>
              <a:t>fonction de vraisemblance </a:t>
            </a:r>
            <a:r>
              <a:rPr lang="fr-FR" dirty="0"/>
              <a:t>d’un GLM binomial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828582" y="1779829"/>
                <a:ext cx="5903476" cy="339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0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82" y="1779829"/>
                <a:ext cx="5903476" cy="339260"/>
              </a:xfrm>
              <a:prstGeom prst="rect">
                <a:avLst/>
              </a:prstGeom>
              <a:blipFill rotWithShape="0">
                <a:blip r:embed="rId5"/>
                <a:stretch>
                  <a:fillRect l="-1033" b="-232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65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99005" y="2626186"/>
            <a:ext cx="11433205" cy="23744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: estimation des paramètres</a:t>
            </a:r>
            <a:endParaRPr lang="fr-FR" dirty="0"/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1513" y="1329082"/>
                <a:ext cx="2136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𝐼𝑁𝐹𝐸𝑆𝑇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3" y="1329082"/>
                <a:ext cx="2136867" cy="307777"/>
              </a:xfrm>
              <a:prstGeom prst="rect">
                <a:avLst/>
              </a:prstGeom>
              <a:blipFill>
                <a:blip r:embed="rId3"/>
                <a:stretch>
                  <a:fillRect l="-1140" r="-2849" b="-37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84620" y="2626186"/>
                <a:ext cx="2729785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fr-FR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/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; </m:t>
                              </m:r>
                              <m:r>
                                <m:rPr>
                                  <m:sty m:val="p"/>
                                </m:rPr>
                                <a:rPr lang="fr-FR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20" y="2626186"/>
                <a:ext cx="2729785" cy="848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684620" y="3912369"/>
                <a:ext cx="5247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fr-FR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/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fr-FR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fr-FR" i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fr-FR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fr-FR" i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×… ×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20" y="3912369"/>
                <a:ext cx="524759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/>
          <p:cNvSpPr txBox="1"/>
          <p:nvPr/>
        </p:nvSpPr>
        <p:spPr>
          <a:xfrm>
            <a:off x="499005" y="2743695"/>
            <a:ext cx="575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La vraisemblance du modèle est la probabilité de l’estimateur </a:t>
            </a:r>
            <a:r>
              <a:rPr lang="el-GR" dirty="0">
                <a:solidFill>
                  <a:schemeClr val="accent6"/>
                </a:solidFill>
              </a:rPr>
              <a:t>θ</a:t>
            </a:r>
            <a:r>
              <a:rPr lang="fr-FR" dirty="0">
                <a:solidFill>
                  <a:schemeClr val="accent6"/>
                </a:solidFill>
              </a:rPr>
              <a:t> sachant les données Y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24195" y="3782501"/>
            <a:ext cx="5757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Elle se calcule comme le produit des probabilités de la valeur Y observée pour chaque individu, sachant l’estimateur </a:t>
            </a:r>
            <a:r>
              <a:rPr lang="el-GR" dirty="0">
                <a:solidFill>
                  <a:schemeClr val="accent1"/>
                </a:solidFill>
              </a:rPr>
              <a:t>θ</a:t>
            </a:r>
            <a:endParaRPr lang="fr-FR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24195" y="5458476"/>
                <a:ext cx="11131189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fr-FR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𝐼𝑁𝐹𝐸𝑆𝑇</m:t>
                              </m:r>
                            </m:e>
                            <m:sub/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𝐼𝑁𝐹𝐸𝑆𝑇</m:t>
                              </m:r>
                            </m:e>
                            <m:sub>
                              <m:r>
                                <a:rPr lang="fr-FR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;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  <m:r>
                        <a:rPr lang="fr-FR" i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𝐼𝑁𝐹𝐸𝑆𝑇</m:t>
                              </m:r>
                            </m:e>
                            <m:sub>
                              <m:r>
                                <a:rPr lang="fr-FR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;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  <m:r>
                        <a:rPr lang="fr-FR" i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×… ×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𝐼𝑁𝐹𝐸𝑆𝑇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;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95" y="5458476"/>
                <a:ext cx="11131189" cy="412549"/>
              </a:xfrm>
              <a:prstGeom prst="rect">
                <a:avLst/>
              </a:prstGeom>
              <a:blipFill rotWithShape="0">
                <a:blip r:embed="rId6"/>
                <a:stretch>
                  <a:fillRect r="-2903" b="-73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/>
          <p:cNvSpPr txBox="1"/>
          <p:nvPr/>
        </p:nvSpPr>
        <p:spPr>
          <a:xfrm>
            <a:off x="660401" y="5000625"/>
            <a:ext cx="572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Soit, dans notre cas précis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671513" y="6144210"/>
                <a:ext cx="5721656" cy="412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Il faut maintenant trouver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fr-FR" dirty="0"/>
                  <a:t> qui </a:t>
                </a:r>
                <a:r>
                  <a:rPr lang="fr-FR" b="1" dirty="0"/>
                  <a:t>maximise L </a:t>
                </a: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3" y="6144210"/>
                <a:ext cx="5721656" cy="412549"/>
              </a:xfrm>
              <a:prstGeom prst="rect">
                <a:avLst/>
              </a:prstGeom>
              <a:blipFill rotWithShape="0">
                <a:blip r:embed="rId7"/>
                <a:stretch>
                  <a:fillRect l="-852" t="-5882" r="-1597" b="-147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828582" y="1779829"/>
                <a:ext cx="5903476" cy="339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0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82" y="1779829"/>
                <a:ext cx="5903476" cy="339260"/>
              </a:xfrm>
              <a:prstGeom prst="rect">
                <a:avLst/>
              </a:prstGeom>
              <a:blipFill rotWithShape="0">
                <a:blip r:embed="rId8"/>
                <a:stretch>
                  <a:fillRect l="-1033" b="-232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76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: estimation des paramètres</a:t>
            </a:r>
            <a:endParaRPr lang="fr-FR" dirty="0"/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1513" y="1329082"/>
                <a:ext cx="2136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𝐼𝑁𝐹𝐸𝑆𝑇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3" y="1329082"/>
                <a:ext cx="2136867" cy="307777"/>
              </a:xfrm>
              <a:prstGeom prst="rect">
                <a:avLst/>
              </a:prstGeom>
              <a:blipFill>
                <a:blip r:embed="rId3"/>
                <a:stretch>
                  <a:fillRect l="-1140" r="-2849" b="-37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60401" y="2626840"/>
                <a:ext cx="11131189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fr-FR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𝐼𝑁𝐹𝐸𝑆𝑇</m:t>
                              </m:r>
                            </m:e>
                            <m:sub/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𝐼𝑁𝐹𝐸𝑆𝑇</m:t>
                              </m:r>
                            </m:e>
                            <m:sub>
                              <m:r>
                                <a:rPr lang="fr-FR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;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  <m:r>
                        <a:rPr lang="fr-FR" i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𝐼𝑁𝐹𝐸𝑆𝑇</m:t>
                              </m:r>
                            </m:e>
                            <m:sub>
                              <m:r>
                                <a:rPr lang="fr-FR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;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  <m:r>
                        <a:rPr lang="fr-FR" i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×… ×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𝐼𝑁𝐹𝐸𝑆𝑇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;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1" y="2626840"/>
                <a:ext cx="11131189" cy="412549"/>
              </a:xfrm>
              <a:prstGeom prst="rect">
                <a:avLst/>
              </a:prstGeom>
              <a:blipFill rotWithShape="0">
                <a:blip r:embed="rId4"/>
                <a:stretch>
                  <a:fillRect r="-2738"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/>
          <p:cNvSpPr txBox="1"/>
          <p:nvPr/>
        </p:nvSpPr>
        <p:spPr>
          <a:xfrm>
            <a:off x="8211887" y="3338250"/>
            <a:ext cx="3443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On préfère maximiser le log de la vraisemblance, parce que c’est plus facile à calculer!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0" y="3544497"/>
                <a:ext cx="8130387" cy="827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  <m: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fr-FR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𝐼𝑁𝐹𝐸𝑆𝑇</m:t>
                                      </m:r>
                                    </m:e>
                                    <m:sub/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𝐼𝑁𝐹𝐸𝑆𝑇</m:t>
                                      </m:r>
                                    </m:e>
                                    <m:sub>
                                      <m:r>
                                        <a:rPr lang="fr-FR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;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𝐼𝑁𝐹𝐸𝑆𝑇</m:t>
                            </m:r>
                          </m:e>
                          <m:sub>
                            <m:r>
                              <a:rPr lang="fr-FR" i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;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𝐼𝑁𝐹𝐸𝑆𝑇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;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44497"/>
                <a:ext cx="8130387" cy="827086"/>
              </a:xfrm>
              <a:prstGeom prst="rect">
                <a:avLst/>
              </a:prstGeom>
              <a:blipFill rotWithShape="0">
                <a:blip r:embed="rId5"/>
                <a:stretch>
                  <a:fillRect l="-600" b="-66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 courbée vers la droite 2"/>
          <p:cNvSpPr/>
          <p:nvPr/>
        </p:nvSpPr>
        <p:spPr>
          <a:xfrm>
            <a:off x="211037" y="2898183"/>
            <a:ext cx="460476" cy="1045921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722844" y="4845633"/>
            <a:ext cx="670940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La fonction de vraisemblance f(Y,</a:t>
            </a:r>
            <a:r>
              <a:rPr lang="el-GR" dirty="0"/>
              <a:t>θ</a:t>
            </a:r>
            <a:r>
              <a:rPr lang="fr-FR" dirty="0"/>
              <a:t>) </a:t>
            </a:r>
            <a:r>
              <a:rPr lang="fr-FR" b="1" dirty="0"/>
              <a:t>dépend de la distribution choisie </a:t>
            </a:r>
            <a:r>
              <a:rPr lang="fr-FR" dirty="0"/>
              <a:t>dans la partie stochastique du modèle (ici une distribution binomiale).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828582" y="1779829"/>
                <a:ext cx="5903476" cy="339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0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82" y="1779829"/>
                <a:ext cx="5903476" cy="339260"/>
              </a:xfrm>
              <a:prstGeom prst="rect">
                <a:avLst/>
              </a:prstGeom>
              <a:blipFill rotWithShape="0">
                <a:blip r:embed="rId6"/>
                <a:stretch>
                  <a:fillRect l="-1033" b="-232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102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: estimation des paramètres</a:t>
            </a:r>
            <a:endParaRPr lang="fr-FR" dirty="0"/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1513" y="1329082"/>
                <a:ext cx="2136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𝐼𝑁𝐹𝐸𝑆𝑇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3" y="1329082"/>
                <a:ext cx="2136867" cy="307777"/>
              </a:xfrm>
              <a:prstGeom prst="rect">
                <a:avLst/>
              </a:prstGeom>
              <a:blipFill>
                <a:blip r:embed="rId3"/>
                <a:stretch>
                  <a:fillRect l="-1140" r="-2849" b="-37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1697178" y="3990880"/>
                <a:ext cx="9231612" cy="106375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On dérive la fonction de vraisemblance et on cherche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acc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acc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000" dirty="0"/>
                  <a:t> pour lequel la dérivée s’annule : c’est </a:t>
                </a:r>
                <a:r>
                  <a:rPr lang="fr-FR" sz="2000" b="1" dirty="0"/>
                  <a:t>l’estimateur du maximum de vraisemblance</a:t>
                </a:r>
                <a:r>
                  <a:rPr lang="fr-FR" sz="2000" dirty="0"/>
                  <a:t>.</a:t>
                </a:r>
                <a:endParaRPr lang="fr-FR" sz="2000" b="1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178" y="3990880"/>
                <a:ext cx="9231612" cy="1063753"/>
              </a:xfrm>
              <a:prstGeom prst="rect">
                <a:avLst/>
              </a:prstGeom>
              <a:blipFill rotWithShape="0">
                <a:blip r:embed="rId5"/>
                <a:stretch>
                  <a:fillRect l="-660" t="-2874" b="-97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879894" y="5417389"/>
            <a:ext cx="1036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 le modèle est complexe, il peut y avoir des maxima de vraisemblance locaux : il faut alors vérifier la convergence des paramètres au moyen d’algorithmes afin de s’assurer qu’ils se dirigent tous vers le même maximum. Nous n’aurons pas de cas de cette complexité ici.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828582" y="1779829"/>
                <a:ext cx="5903476" cy="339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0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82" y="1779829"/>
                <a:ext cx="5903476" cy="339260"/>
              </a:xfrm>
              <a:prstGeom prst="rect">
                <a:avLst/>
              </a:prstGeom>
              <a:blipFill rotWithShape="0">
                <a:blip r:embed="rId6"/>
                <a:stretch>
                  <a:fillRect l="-1033" b="-232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91953" y="2568873"/>
                <a:ext cx="8130387" cy="827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  <m: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fr-FR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𝐼𝑁𝐹𝐸𝑆𝑇</m:t>
                                      </m:r>
                                    </m:e>
                                    <m:sub/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𝐼𝑁𝐹𝐸𝑆𝑇</m:t>
                                      </m:r>
                                    </m:e>
                                    <m:sub>
                                      <m:r>
                                        <a:rPr lang="fr-FR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;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𝐼𝑁𝐹𝐸𝑆𝑇</m:t>
                            </m:r>
                          </m:e>
                          <m:sub>
                            <m:r>
                              <a:rPr lang="fr-FR" i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;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𝐼𝑁𝐹𝐸𝑆𝑇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;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fr-F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53" y="2568873"/>
                <a:ext cx="8130387" cy="827086"/>
              </a:xfrm>
              <a:prstGeom prst="rect">
                <a:avLst/>
              </a:prstGeom>
              <a:blipFill rotWithShape="0">
                <a:blip r:embed="rId7"/>
                <a:stretch>
                  <a:fillRect l="-600" b="-66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195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806020" y="3139263"/>
            <a:ext cx="3632200" cy="20793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818716" y="3165230"/>
            <a:ext cx="3602567" cy="20390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sous R</a:t>
            </a:r>
            <a:endParaRPr lang="fr-FR" dirty="0"/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424333" y="336957"/>
            <a:ext cx="164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L’ajustement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713134" y="1054809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Déviance</a:t>
            </a:r>
            <a:r>
              <a:rPr lang="fr-FR" dirty="0"/>
              <a:t> = 1/Vraisemblance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256867" y="1623013"/>
            <a:ext cx="414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Déviance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nulle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= déviance maximale possible, s’il n’y avait aucune variable explicative dans le modèle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980641" y="5562558"/>
            <a:ext cx="414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Déviance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résiduelle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= déviance qu’il reste une fois les variables explicatives prises en compte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27183" y="3897679"/>
            <a:ext cx="2357967" cy="1306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6762751" y="2849309"/>
            <a:ext cx="8467" cy="28995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6707717" y="5202367"/>
            <a:ext cx="0" cy="40753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9537700" y="3668005"/>
            <a:ext cx="265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Déviance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expliquée 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= déviance que les variables explicatives ont pris en compte</a:t>
            </a: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9421283" y="4868334"/>
            <a:ext cx="59266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85752" y="1007465"/>
            <a:ext cx="6096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&gt; </a:t>
            </a:r>
            <a:r>
              <a:rPr lang="fr-FR" sz="1400" dirty="0" err="1">
                <a:solidFill>
                  <a:schemeClr val="accent1"/>
                </a:solidFill>
              </a:rPr>
              <a:t>summary</a:t>
            </a:r>
            <a:r>
              <a:rPr lang="fr-FR" sz="1400" dirty="0">
                <a:solidFill>
                  <a:schemeClr val="accent1"/>
                </a:solidFill>
              </a:rPr>
              <a:t>(</a:t>
            </a:r>
            <a:r>
              <a:rPr lang="fr-FR" sz="1400" dirty="0" err="1">
                <a:solidFill>
                  <a:schemeClr val="accent1"/>
                </a:solidFill>
              </a:rPr>
              <a:t>glm.chenilles</a:t>
            </a:r>
            <a:r>
              <a:rPr lang="fr-FR" sz="1400" dirty="0">
                <a:solidFill>
                  <a:schemeClr val="accent1"/>
                </a:solidFill>
              </a:rPr>
              <a:t>)</a:t>
            </a:r>
          </a:p>
          <a:p>
            <a:endParaRPr lang="fr-FR" sz="1400" dirty="0"/>
          </a:p>
          <a:p>
            <a:r>
              <a:rPr lang="fr-FR" sz="14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glm</a:t>
            </a:r>
            <a:r>
              <a:rPr lang="fr-FR" sz="1400" dirty="0">
                <a:solidFill>
                  <a:srgbClr val="FF0000"/>
                </a:solidFill>
              </a:rPr>
              <a:t>(formula = </a:t>
            </a:r>
            <a:r>
              <a:rPr lang="fr-FR" sz="1400" dirty="0" err="1">
                <a:solidFill>
                  <a:srgbClr val="FF0000"/>
                </a:solidFill>
              </a:rPr>
              <a:t>cbind</a:t>
            </a:r>
            <a:r>
              <a:rPr lang="fr-FR" sz="1400" dirty="0">
                <a:solidFill>
                  <a:srgbClr val="FF0000"/>
                </a:solidFill>
              </a:rPr>
              <a:t>(</a:t>
            </a:r>
            <a:r>
              <a:rPr lang="fr-FR" sz="1400" dirty="0" err="1">
                <a:solidFill>
                  <a:srgbClr val="FF0000"/>
                </a:solidFill>
              </a:rPr>
              <a:t>nbattaq</a:t>
            </a:r>
            <a:r>
              <a:rPr lang="fr-FR" sz="1400" dirty="0">
                <a:solidFill>
                  <a:srgbClr val="FF0000"/>
                </a:solidFill>
              </a:rPr>
              <a:t>, </a:t>
            </a:r>
            <a:r>
              <a:rPr lang="fr-FR" sz="1400" dirty="0" err="1">
                <a:solidFill>
                  <a:srgbClr val="FF0000"/>
                </a:solidFill>
              </a:rPr>
              <a:t>nbpins</a:t>
            </a:r>
            <a:r>
              <a:rPr lang="fr-FR" sz="1400" dirty="0">
                <a:solidFill>
                  <a:srgbClr val="FF0000"/>
                </a:solidFill>
              </a:rPr>
              <a:t> - </a:t>
            </a:r>
            <a:r>
              <a:rPr lang="fr-FR" sz="1400" dirty="0" err="1">
                <a:solidFill>
                  <a:srgbClr val="FF0000"/>
                </a:solidFill>
              </a:rPr>
              <a:t>nbattaq</a:t>
            </a:r>
            <a:r>
              <a:rPr lang="fr-FR" sz="1400" dirty="0">
                <a:solidFill>
                  <a:srgbClr val="FF0000"/>
                </a:solidFill>
              </a:rPr>
              <a:t>) ~ </a:t>
            </a:r>
            <a:r>
              <a:rPr lang="fr-FR" sz="1400" dirty="0" err="1">
                <a:solidFill>
                  <a:srgbClr val="FF0000"/>
                </a:solidFill>
              </a:rPr>
              <a:t>prop_foret</a:t>
            </a:r>
            <a:r>
              <a:rPr lang="fr-FR" sz="1400" dirty="0">
                <a:solidFill>
                  <a:srgbClr val="FF0000"/>
                </a:solidFill>
              </a:rPr>
              <a:t> +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 </a:t>
            </a:r>
            <a:r>
              <a:rPr lang="fr-FR" sz="1400" dirty="0" err="1">
                <a:solidFill>
                  <a:srgbClr val="FF0000"/>
                </a:solidFill>
              </a:rPr>
              <a:t>prop_pin</a:t>
            </a:r>
            <a:r>
              <a:rPr lang="fr-FR" sz="1400" dirty="0">
                <a:solidFill>
                  <a:srgbClr val="FF0000"/>
                </a:solidFill>
              </a:rPr>
              <a:t>, </a:t>
            </a:r>
            <a:r>
              <a:rPr lang="fr-FR" sz="1400" dirty="0" err="1">
                <a:solidFill>
                  <a:srgbClr val="FF0000"/>
                </a:solidFill>
              </a:rPr>
              <a:t>family</a:t>
            </a:r>
            <a:r>
              <a:rPr lang="fr-FR" sz="1400" dirty="0">
                <a:solidFill>
                  <a:srgbClr val="FF0000"/>
                </a:solidFill>
              </a:rPr>
              <a:t> = binomial, data = chenilles)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Residuals</a:t>
            </a:r>
            <a:r>
              <a:rPr lang="fr-FR" sz="1400" dirty="0">
                <a:solidFill>
                  <a:srgbClr val="FF0000"/>
                </a:solidFill>
              </a:rPr>
              <a:t>: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Min      1Q  </a:t>
            </a:r>
            <a:r>
              <a:rPr lang="fr-FR" sz="1400" dirty="0" err="1">
                <a:solidFill>
                  <a:srgbClr val="FF0000"/>
                </a:solidFill>
              </a:rPr>
              <a:t>Median</a:t>
            </a:r>
            <a:r>
              <a:rPr lang="fr-FR" sz="1400" dirty="0">
                <a:solidFill>
                  <a:srgbClr val="FF0000"/>
                </a:solidFill>
              </a:rPr>
              <a:t>      3Q     Max 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-9.687  -4.179  -1.018   1.566  23.876  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          </a:t>
            </a:r>
            <a:r>
              <a:rPr lang="fr-FR" sz="1400" dirty="0" err="1">
                <a:solidFill>
                  <a:srgbClr val="FF0000"/>
                </a:solidFill>
              </a:rPr>
              <a:t>Estimate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Std</a:t>
            </a:r>
            <a:r>
              <a:rPr lang="fr-FR" sz="1400" dirty="0">
                <a:solidFill>
                  <a:srgbClr val="FF0000"/>
                </a:solidFill>
              </a:rPr>
              <a:t>. </a:t>
            </a:r>
            <a:r>
              <a:rPr lang="fr-FR" sz="1400" dirty="0" err="1">
                <a:solidFill>
                  <a:srgbClr val="FF0000"/>
                </a:solidFill>
              </a:rPr>
              <a:t>Error</a:t>
            </a:r>
            <a:r>
              <a:rPr lang="fr-FR" sz="1400" dirty="0">
                <a:solidFill>
                  <a:srgbClr val="FF0000"/>
                </a:solidFill>
              </a:rPr>
              <a:t> z value Pr(&gt;|z|)   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(</a:t>
            </a:r>
            <a:r>
              <a:rPr lang="fr-FR" sz="1400" dirty="0" err="1">
                <a:solidFill>
                  <a:srgbClr val="FF0000"/>
                </a:solidFill>
              </a:rPr>
              <a:t>Intercept</a:t>
            </a:r>
            <a:r>
              <a:rPr lang="fr-FR" sz="1400" dirty="0">
                <a:solidFill>
                  <a:srgbClr val="FF0000"/>
                </a:solidFill>
              </a:rPr>
              <a:t>) -1.742481   0.195197  -8.927   &lt;2e-16 ***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prop_foret</a:t>
            </a:r>
            <a:r>
              <a:rPr lang="fr-FR" sz="1400" dirty="0">
                <a:solidFill>
                  <a:srgbClr val="FF0000"/>
                </a:solidFill>
              </a:rPr>
              <a:t>  -0.004214   0.002057  -2.048   0.0405 *  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prop_pin</a:t>
            </a:r>
            <a:r>
              <a:rPr lang="fr-FR" sz="1400" dirty="0">
                <a:solidFill>
                  <a:srgbClr val="FF0000"/>
                </a:solidFill>
              </a:rPr>
              <a:t>    -0.033723   0.001976 -17.068   &lt;2e-16 ***</a:t>
            </a:r>
          </a:p>
          <a:p>
            <a:r>
              <a:rPr lang="fr-FR" sz="14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Signif</a:t>
            </a:r>
            <a:r>
              <a:rPr lang="fr-FR" sz="14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(Dispersion </a:t>
            </a:r>
            <a:r>
              <a:rPr lang="fr-FR" sz="1400" dirty="0" err="1">
                <a:solidFill>
                  <a:srgbClr val="FF0000"/>
                </a:solidFill>
              </a:rPr>
              <a:t>parameter</a:t>
            </a:r>
            <a:r>
              <a:rPr lang="fr-FR" sz="1400" dirty="0">
                <a:solidFill>
                  <a:srgbClr val="FF0000"/>
                </a:solidFill>
              </a:rPr>
              <a:t> for binomial </a:t>
            </a:r>
            <a:r>
              <a:rPr lang="fr-FR" sz="1400" dirty="0" err="1">
                <a:solidFill>
                  <a:srgbClr val="FF0000"/>
                </a:solidFill>
              </a:rPr>
              <a:t>family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taken</a:t>
            </a:r>
            <a:r>
              <a:rPr lang="fr-FR" sz="1400" dirty="0">
                <a:solidFill>
                  <a:srgbClr val="FF0000"/>
                </a:solidFill>
              </a:rPr>
              <a:t> to </a:t>
            </a:r>
            <a:r>
              <a:rPr lang="fr-FR" sz="1400" dirty="0" err="1">
                <a:solidFill>
                  <a:srgbClr val="FF0000"/>
                </a:solidFill>
              </a:rPr>
              <a:t>be</a:t>
            </a:r>
            <a:r>
              <a:rPr lang="fr-FR" sz="1400" dirty="0">
                <a:solidFill>
                  <a:srgbClr val="FF0000"/>
                </a:solidFill>
              </a:rPr>
              <a:t> 1)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    </a:t>
            </a:r>
            <a:r>
              <a:rPr lang="fr-FR" sz="1400" dirty="0" err="1">
                <a:solidFill>
                  <a:srgbClr val="FF0000"/>
                </a:solidFill>
              </a:rPr>
              <a:t>Null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: 4634.3  on 134  </a:t>
            </a:r>
            <a:r>
              <a:rPr lang="fr-FR" sz="1400" dirty="0" err="1">
                <a:solidFill>
                  <a:srgbClr val="FF0000"/>
                </a:solidFill>
              </a:rPr>
              <a:t>degrees</a:t>
            </a:r>
            <a:r>
              <a:rPr lang="fr-FR" sz="1400" dirty="0">
                <a:solidFill>
                  <a:srgbClr val="FF0000"/>
                </a:solidFill>
              </a:rPr>
              <a:t> of </a:t>
            </a:r>
            <a:r>
              <a:rPr lang="fr-FR" sz="1400" dirty="0" err="1">
                <a:solidFill>
                  <a:srgbClr val="FF0000"/>
                </a:solidFill>
              </a:rPr>
              <a:t>freedom</a:t>
            </a:r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Residual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: 4235.6  on 132  </a:t>
            </a:r>
            <a:r>
              <a:rPr lang="fr-FR" sz="1400" dirty="0" err="1">
                <a:solidFill>
                  <a:srgbClr val="FF0000"/>
                </a:solidFill>
              </a:rPr>
              <a:t>degrees</a:t>
            </a:r>
            <a:r>
              <a:rPr lang="fr-FR" sz="1400" dirty="0">
                <a:solidFill>
                  <a:srgbClr val="FF0000"/>
                </a:solidFill>
              </a:rPr>
              <a:t> of </a:t>
            </a:r>
            <a:r>
              <a:rPr lang="fr-FR" sz="1400" dirty="0" err="1">
                <a:solidFill>
                  <a:srgbClr val="FF0000"/>
                </a:solidFill>
              </a:rPr>
              <a:t>freedom</a:t>
            </a:r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AIC: 4692.1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Number</a:t>
            </a:r>
            <a:r>
              <a:rPr lang="fr-FR" sz="1400" dirty="0">
                <a:solidFill>
                  <a:srgbClr val="FF0000"/>
                </a:solidFill>
              </a:rPr>
              <a:t> of Fisher </a:t>
            </a:r>
            <a:r>
              <a:rPr lang="fr-FR" sz="1400" dirty="0" err="1">
                <a:solidFill>
                  <a:srgbClr val="FF0000"/>
                </a:solidFill>
              </a:rPr>
              <a:t>Scoring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iterations</a:t>
            </a:r>
            <a:r>
              <a:rPr lang="fr-FR" sz="1400" dirty="0">
                <a:solidFill>
                  <a:srgbClr val="FF0000"/>
                </a:solidFill>
              </a:rPr>
              <a:t>: 6</a:t>
            </a:r>
          </a:p>
        </p:txBody>
      </p:sp>
    </p:spTree>
    <p:extLst>
      <p:ext uri="{BB962C8B-B14F-4D97-AF65-F5344CB8AC3E}">
        <p14:creationId xmlns:p14="http://schemas.microsoft.com/office/powerpoint/2010/main" val="3783661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95582" y="5316712"/>
            <a:ext cx="2422472" cy="4656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85752" y="1007465"/>
            <a:ext cx="6096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&gt; </a:t>
            </a:r>
            <a:r>
              <a:rPr lang="fr-FR" sz="1400" dirty="0" err="1">
                <a:solidFill>
                  <a:schemeClr val="accent1"/>
                </a:solidFill>
              </a:rPr>
              <a:t>summary</a:t>
            </a:r>
            <a:r>
              <a:rPr lang="fr-FR" sz="1400" dirty="0">
                <a:solidFill>
                  <a:schemeClr val="accent1"/>
                </a:solidFill>
              </a:rPr>
              <a:t>(</a:t>
            </a:r>
            <a:r>
              <a:rPr lang="fr-FR" sz="1400" dirty="0" err="1">
                <a:solidFill>
                  <a:schemeClr val="accent1"/>
                </a:solidFill>
              </a:rPr>
              <a:t>glm.chenilles</a:t>
            </a:r>
            <a:r>
              <a:rPr lang="fr-FR" sz="1400" dirty="0">
                <a:solidFill>
                  <a:schemeClr val="accent1"/>
                </a:solidFill>
              </a:rPr>
              <a:t>)</a:t>
            </a:r>
          </a:p>
          <a:p>
            <a:endParaRPr lang="fr-FR" sz="1400" dirty="0"/>
          </a:p>
          <a:p>
            <a:r>
              <a:rPr lang="fr-FR" sz="14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glm</a:t>
            </a:r>
            <a:r>
              <a:rPr lang="fr-FR" sz="1400" dirty="0">
                <a:solidFill>
                  <a:srgbClr val="FF0000"/>
                </a:solidFill>
              </a:rPr>
              <a:t>(formula = </a:t>
            </a:r>
            <a:r>
              <a:rPr lang="fr-FR" sz="1400" dirty="0" err="1">
                <a:solidFill>
                  <a:srgbClr val="FF0000"/>
                </a:solidFill>
              </a:rPr>
              <a:t>cbind</a:t>
            </a:r>
            <a:r>
              <a:rPr lang="fr-FR" sz="1400" dirty="0">
                <a:solidFill>
                  <a:srgbClr val="FF0000"/>
                </a:solidFill>
              </a:rPr>
              <a:t>(</a:t>
            </a:r>
            <a:r>
              <a:rPr lang="fr-FR" sz="1400" dirty="0" err="1">
                <a:solidFill>
                  <a:srgbClr val="FF0000"/>
                </a:solidFill>
              </a:rPr>
              <a:t>nbattaq</a:t>
            </a:r>
            <a:r>
              <a:rPr lang="fr-FR" sz="1400" dirty="0">
                <a:solidFill>
                  <a:srgbClr val="FF0000"/>
                </a:solidFill>
              </a:rPr>
              <a:t>, </a:t>
            </a:r>
            <a:r>
              <a:rPr lang="fr-FR" sz="1400" dirty="0" err="1">
                <a:solidFill>
                  <a:srgbClr val="FF0000"/>
                </a:solidFill>
              </a:rPr>
              <a:t>nbpins</a:t>
            </a:r>
            <a:r>
              <a:rPr lang="fr-FR" sz="1400" dirty="0">
                <a:solidFill>
                  <a:srgbClr val="FF0000"/>
                </a:solidFill>
              </a:rPr>
              <a:t> - </a:t>
            </a:r>
            <a:r>
              <a:rPr lang="fr-FR" sz="1400" dirty="0" err="1">
                <a:solidFill>
                  <a:srgbClr val="FF0000"/>
                </a:solidFill>
              </a:rPr>
              <a:t>nbattaq</a:t>
            </a:r>
            <a:r>
              <a:rPr lang="fr-FR" sz="1400" dirty="0">
                <a:solidFill>
                  <a:srgbClr val="FF0000"/>
                </a:solidFill>
              </a:rPr>
              <a:t>) ~ </a:t>
            </a:r>
            <a:r>
              <a:rPr lang="fr-FR" sz="1400" dirty="0" err="1">
                <a:solidFill>
                  <a:srgbClr val="FF0000"/>
                </a:solidFill>
              </a:rPr>
              <a:t>prop_foret</a:t>
            </a:r>
            <a:r>
              <a:rPr lang="fr-FR" sz="1400" dirty="0">
                <a:solidFill>
                  <a:srgbClr val="FF0000"/>
                </a:solidFill>
              </a:rPr>
              <a:t> +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 </a:t>
            </a:r>
            <a:r>
              <a:rPr lang="fr-FR" sz="1400" dirty="0" err="1">
                <a:solidFill>
                  <a:srgbClr val="FF0000"/>
                </a:solidFill>
              </a:rPr>
              <a:t>prop_pin</a:t>
            </a:r>
            <a:r>
              <a:rPr lang="fr-FR" sz="1400" dirty="0">
                <a:solidFill>
                  <a:srgbClr val="FF0000"/>
                </a:solidFill>
              </a:rPr>
              <a:t>, </a:t>
            </a:r>
            <a:r>
              <a:rPr lang="fr-FR" sz="1400" dirty="0" err="1">
                <a:solidFill>
                  <a:srgbClr val="FF0000"/>
                </a:solidFill>
              </a:rPr>
              <a:t>family</a:t>
            </a:r>
            <a:r>
              <a:rPr lang="fr-FR" sz="1400" dirty="0">
                <a:solidFill>
                  <a:srgbClr val="FF0000"/>
                </a:solidFill>
              </a:rPr>
              <a:t> = binomial, data = chenilles)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Residuals</a:t>
            </a:r>
            <a:r>
              <a:rPr lang="fr-FR" sz="1400" dirty="0">
                <a:solidFill>
                  <a:srgbClr val="FF0000"/>
                </a:solidFill>
              </a:rPr>
              <a:t>: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Min      1Q  </a:t>
            </a:r>
            <a:r>
              <a:rPr lang="fr-FR" sz="1400" dirty="0" err="1">
                <a:solidFill>
                  <a:srgbClr val="FF0000"/>
                </a:solidFill>
              </a:rPr>
              <a:t>Median</a:t>
            </a:r>
            <a:r>
              <a:rPr lang="fr-FR" sz="1400" dirty="0">
                <a:solidFill>
                  <a:srgbClr val="FF0000"/>
                </a:solidFill>
              </a:rPr>
              <a:t>      3Q     Max 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-9.687  -4.179  -1.018   1.566  23.876  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          </a:t>
            </a:r>
            <a:r>
              <a:rPr lang="fr-FR" sz="1400" dirty="0" err="1">
                <a:solidFill>
                  <a:srgbClr val="FF0000"/>
                </a:solidFill>
              </a:rPr>
              <a:t>Estimate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Std</a:t>
            </a:r>
            <a:r>
              <a:rPr lang="fr-FR" sz="1400" dirty="0">
                <a:solidFill>
                  <a:srgbClr val="FF0000"/>
                </a:solidFill>
              </a:rPr>
              <a:t>. </a:t>
            </a:r>
            <a:r>
              <a:rPr lang="fr-FR" sz="1400" dirty="0" err="1">
                <a:solidFill>
                  <a:srgbClr val="FF0000"/>
                </a:solidFill>
              </a:rPr>
              <a:t>Error</a:t>
            </a:r>
            <a:r>
              <a:rPr lang="fr-FR" sz="1400" dirty="0">
                <a:solidFill>
                  <a:srgbClr val="FF0000"/>
                </a:solidFill>
              </a:rPr>
              <a:t> z value Pr(&gt;|z|)   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(</a:t>
            </a:r>
            <a:r>
              <a:rPr lang="fr-FR" sz="1400" dirty="0" err="1">
                <a:solidFill>
                  <a:srgbClr val="FF0000"/>
                </a:solidFill>
              </a:rPr>
              <a:t>Intercept</a:t>
            </a:r>
            <a:r>
              <a:rPr lang="fr-FR" sz="1400" dirty="0">
                <a:solidFill>
                  <a:srgbClr val="FF0000"/>
                </a:solidFill>
              </a:rPr>
              <a:t>) -1.742481   0.195197  -8.927   &lt;2e-16 ***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prop_foret</a:t>
            </a:r>
            <a:r>
              <a:rPr lang="fr-FR" sz="1400" dirty="0">
                <a:solidFill>
                  <a:srgbClr val="FF0000"/>
                </a:solidFill>
              </a:rPr>
              <a:t>  -0.004214   0.002057  -2.048   0.0405 *  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prop_pin</a:t>
            </a:r>
            <a:r>
              <a:rPr lang="fr-FR" sz="1400" dirty="0">
                <a:solidFill>
                  <a:srgbClr val="FF0000"/>
                </a:solidFill>
              </a:rPr>
              <a:t>    -0.033723   0.001976 -17.068   &lt;2e-16 ***</a:t>
            </a:r>
          </a:p>
          <a:p>
            <a:r>
              <a:rPr lang="fr-FR" sz="14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Signif</a:t>
            </a:r>
            <a:r>
              <a:rPr lang="fr-FR" sz="14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(Dispersion </a:t>
            </a:r>
            <a:r>
              <a:rPr lang="fr-FR" sz="1400" dirty="0" err="1">
                <a:solidFill>
                  <a:srgbClr val="FF0000"/>
                </a:solidFill>
              </a:rPr>
              <a:t>parameter</a:t>
            </a:r>
            <a:r>
              <a:rPr lang="fr-FR" sz="1400" dirty="0">
                <a:solidFill>
                  <a:srgbClr val="FF0000"/>
                </a:solidFill>
              </a:rPr>
              <a:t> for binomial </a:t>
            </a:r>
            <a:r>
              <a:rPr lang="fr-FR" sz="1400" dirty="0" err="1">
                <a:solidFill>
                  <a:srgbClr val="FF0000"/>
                </a:solidFill>
              </a:rPr>
              <a:t>family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taken</a:t>
            </a:r>
            <a:r>
              <a:rPr lang="fr-FR" sz="1400" dirty="0">
                <a:solidFill>
                  <a:srgbClr val="FF0000"/>
                </a:solidFill>
              </a:rPr>
              <a:t> to </a:t>
            </a:r>
            <a:r>
              <a:rPr lang="fr-FR" sz="1400" dirty="0" err="1">
                <a:solidFill>
                  <a:srgbClr val="FF0000"/>
                </a:solidFill>
              </a:rPr>
              <a:t>be</a:t>
            </a:r>
            <a:r>
              <a:rPr lang="fr-FR" sz="1400" dirty="0">
                <a:solidFill>
                  <a:srgbClr val="FF0000"/>
                </a:solidFill>
              </a:rPr>
              <a:t> 1)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    </a:t>
            </a:r>
            <a:r>
              <a:rPr lang="fr-FR" sz="1400" dirty="0" err="1">
                <a:solidFill>
                  <a:srgbClr val="FF0000"/>
                </a:solidFill>
              </a:rPr>
              <a:t>Null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: 4634.3  on 134  </a:t>
            </a:r>
            <a:r>
              <a:rPr lang="fr-FR" sz="1400" dirty="0" err="1">
                <a:solidFill>
                  <a:srgbClr val="FF0000"/>
                </a:solidFill>
              </a:rPr>
              <a:t>degrees</a:t>
            </a:r>
            <a:r>
              <a:rPr lang="fr-FR" sz="1400" dirty="0">
                <a:solidFill>
                  <a:srgbClr val="FF0000"/>
                </a:solidFill>
              </a:rPr>
              <a:t> of </a:t>
            </a:r>
            <a:r>
              <a:rPr lang="fr-FR" sz="1400" dirty="0" err="1">
                <a:solidFill>
                  <a:srgbClr val="FF0000"/>
                </a:solidFill>
              </a:rPr>
              <a:t>freedom</a:t>
            </a:r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Residual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: 4235.6  on 132  </a:t>
            </a:r>
            <a:r>
              <a:rPr lang="fr-FR" sz="1400" dirty="0" err="1">
                <a:solidFill>
                  <a:srgbClr val="FF0000"/>
                </a:solidFill>
              </a:rPr>
              <a:t>degrees</a:t>
            </a:r>
            <a:r>
              <a:rPr lang="fr-FR" sz="1400" dirty="0">
                <a:solidFill>
                  <a:srgbClr val="FF0000"/>
                </a:solidFill>
              </a:rPr>
              <a:t> of </a:t>
            </a:r>
            <a:r>
              <a:rPr lang="fr-FR" sz="1400" dirty="0" err="1">
                <a:solidFill>
                  <a:srgbClr val="FF0000"/>
                </a:solidFill>
              </a:rPr>
              <a:t>freedom</a:t>
            </a:r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AIC: 4692.1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Number</a:t>
            </a:r>
            <a:r>
              <a:rPr lang="fr-FR" sz="1400" dirty="0">
                <a:solidFill>
                  <a:srgbClr val="FF0000"/>
                </a:solidFill>
              </a:rPr>
              <a:t> of Fisher </a:t>
            </a:r>
            <a:r>
              <a:rPr lang="fr-FR" sz="1400" dirty="0" err="1">
                <a:solidFill>
                  <a:srgbClr val="FF0000"/>
                </a:solidFill>
              </a:rPr>
              <a:t>Scoring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iterations</a:t>
            </a:r>
            <a:r>
              <a:rPr lang="fr-FR" sz="1400" dirty="0">
                <a:solidFill>
                  <a:srgbClr val="FF0000"/>
                </a:solidFill>
              </a:rPr>
              <a:t>: 6</a:t>
            </a:r>
          </a:p>
        </p:txBody>
      </p:sp>
      <p:sp>
        <p:nvSpPr>
          <p:cNvPr id="2" name="Rectangle 1"/>
          <p:cNvSpPr/>
          <p:nvPr/>
        </p:nvSpPr>
        <p:spPr>
          <a:xfrm>
            <a:off x="118533" y="1270000"/>
            <a:ext cx="6053667" cy="3852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sous R</a:t>
            </a:r>
            <a:endParaRPr lang="fr-FR" dirty="0"/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424333" y="336957"/>
            <a:ext cx="164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L’ajustement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95582" y="2451674"/>
                <a:ext cx="7667034" cy="4779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𝑃𝑟𝑜𝑝𝑜𝑟𝑡𝑖𝑜𝑛</m:t>
                      </m:r>
                      <m:r>
                        <a:rPr lang="fr-FR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𝑣𝑖𝑎𝑛𝑐𝑒</m:t>
                      </m:r>
                      <m:r>
                        <a:rPr lang="fr-FR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𝑒𝑥𝑝𝑙𝑖𝑞𝑢</m:t>
                      </m:r>
                      <m:r>
                        <a:rPr lang="fr-FR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FR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𝑣𝑖𝑎𝑛𝑐𝑒</m:t>
                              </m:r>
                              <m:r>
                                <a:rPr lang="fr-FR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𝑛𝑢𝑙𝑙𝑒</m:t>
                              </m:r>
                              <m:r>
                                <a:rPr lang="fr-FR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fr-FR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FR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𝑣𝑖𝑎𝑛𝑐𝑒</m:t>
                              </m:r>
                              <m:r>
                                <a:rPr lang="fr-FR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fr-FR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FR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𝑠𝑖𝑑𝑢𝑒𝑙𝑙𝑒</m:t>
                              </m:r>
                            </m:e>
                          </m:d>
                        </m:num>
                        <m:den>
                          <m:r>
                            <a:rPr lang="fr-F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fr-F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F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𝑣𝑖𝑎𝑛𝑐𝑒</m:t>
                          </m:r>
                          <m:r>
                            <a:rPr lang="fr-F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𝑛𝑢𝑙𝑙𝑒</m:t>
                          </m:r>
                        </m:den>
                      </m:f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82" y="2451674"/>
                <a:ext cx="7667034" cy="47795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840" y="1022260"/>
            <a:ext cx="3339489" cy="2858829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3961394" y="4009318"/>
            <a:ext cx="735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proportion de forêt et la proportion de pin dans le paysage expliquent, à elles deux, </a:t>
            </a:r>
            <a:r>
              <a:rPr lang="fr-FR" b="1" dirty="0"/>
              <a:t>8.6% de la variation totale de l’infestation </a:t>
            </a:r>
            <a:r>
              <a:rPr lang="fr-FR" dirty="0"/>
              <a:t>par la processionnaire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752" y="37881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100*(4634.3-4235.6)/4634.3</a:t>
            </a:r>
          </a:p>
          <a:p>
            <a:r>
              <a:rPr lang="fr-FR" dirty="0">
                <a:solidFill>
                  <a:srgbClr val="FF0000"/>
                </a:solidFill>
              </a:rPr>
              <a:t>[1] 8.603241</a:t>
            </a:r>
          </a:p>
        </p:txBody>
      </p:sp>
    </p:spTree>
    <p:extLst>
      <p:ext uri="{BB962C8B-B14F-4D97-AF65-F5344CB8AC3E}">
        <p14:creationId xmlns:p14="http://schemas.microsoft.com/office/powerpoint/2010/main" val="188559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328149" y="1313753"/>
            <a:ext cx="2795651" cy="5464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489710" y="1312479"/>
            <a:ext cx="2795651" cy="5464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827186" y="1312479"/>
            <a:ext cx="2795651" cy="5464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133" y="136525"/>
            <a:ext cx="10515600" cy="1325563"/>
          </a:xfrm>
        </p:spPr>
        <p:txBody>
          <a:bodyPr/>
          <a:lstStyle/>
          <a:p>
            <a:r>
              <a:rPr lang="fr-FR" dirty="0"/>
              <a:t>Ce qu’on va faire dans ce cours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951665" y="1508341"/>
            <a:ext cx="2827927" cy="4939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dirty="0"/>
              <a:t>Tester les facteurs paysagers qui favorisent un ravageur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5" y="2432423"/>
            <a:ext cx="2288513" cy="154544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89" y="4420196"/>
            <a:ext cx="2307783" cy="1944591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4549261" y="1681279"/>
            <a:ext cx="2654198" cy="4939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dirty="0"/>
              <a:t>Tester une prédiction de la théorie des îles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86" y="2419894"/>
            <a:ext cx="2157536" cy="16247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38" y="4456526"/>
            <a:ext cx="2033484" cy="1895732"/>
          </a:xfrm>
          <a:prstGeom prst="rect">
            <a:avLst/>
          </a:prstGeom>
        </p:spPr>
      </p:pic>
      <p:sp>
        <p:nvSpPr>
          <p:cNvPr id="14" name="Espace réservé du contenu 2"/>
          <p:cNvSpPr txBox="1">
            <a:spLocks/>
          </p:cNvSpPr>
          <p:nvPr/>
        </p:nvSpPr>
        <p:spPr>
          <a:xfrm>
            <a:off x="8447477" y="1672665"/>
            <a:ext cx="2654198" cy="4939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dirty="0"/>
              <a:t>Étudier l’habitat d’une espèce rare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51" y="2397284"/>
            <a:ext cx="2471373" cy="162475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881" y="4861225"/>
            <a:ext cx="2467390" cy="107768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78" y="121790"/>
            <a:ext cx="1083531" cy="1083531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0324909" y="478889"/>
            <a:ext cx="198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EPHE_GLM.R</a:t>
            </a:r>
          </a:p>
        </p:txBody>
      </p:sp>
    </p:spTree>
    <p:extLst>
      <p:ext uri="{BB962C8B-B14F-4D97-AF65-F5344CB8AC3E}">
        <p14:creationId xmlns:p14="http://schemas.microsoft.com/office/powerpoint/2010/main" val="239230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65805" y="1409688"/>
            <a:ext cx="948440" cy="4427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285752" y="3033681"/>
            <a:ext cx="5073647" cy="13181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sous R</a:t>
            </a:r>
            <a:endParaRPr lang="fr-FR" dirty="0"/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640160" y="336957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L’interprétation des paramètres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6335713" y="1060830"/>
                <a:ext cx="2136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𝐼𝑁𝐹𝐸𝑆𝑇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713" y="1060830"/>
                <a:ext cx="2136867" cy="307777"/>
              </a:xfrm>
              <a:prstGeom prst="rect">
                <a:avLst/>
              </a:prstGeom>
              <a:blipFill>
                <a:blip r:embed="rId3"/>
                <a:stretch>
                  <a:fillRect l="-1140" r="-2849" b="-37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6461760" y="2168434"/>
            <a:ext cx="53915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paramètres sont sur </a:t>
            </a:r>
            <a:r>
              <a:rPr lang="fr-FR" b="1" dirty="0"/>
              <a:t>l’échelle </a:t>
            </a:r>
            <a:r>
              <a:rPr lang="fr-FR" b="1" dirty="0" err="1"/>
              <a:t>logit</a:t>
            </a:r>
            <a:r>
              <a:rPr lang="fr-FR" dirty="0"/>
              <a:t>!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Plus il y a de forêt dans le paysage, moins un pin risque d’être infesté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Plus il y a de pins dans le paysage, moins un pin risque d’être infesté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conclut à un effet de dilution : la processionnaire a plus de mal à envahir de grandes étendues de pins que des petits bois (à mettre en lien avec la dispersion de la chenille par les lisières) 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4702629" y="3033681"/>
            <a:ext cx="1759131" cy="824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4794070" y="3857898"/>
            <a:ext cx="1778180" cy="2660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5752" y="1007465"/>
            <a:ext cx="6096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&gt; </a:t>
            </a:r>
            <a:r>
              <a:rPr lang="fr-FR" sz="1400" dirty="0" err="1">
                <a:solidFill>
                  <a:schemeClr val="accent1"/>
                </a:solidFill>
              </a:rPr>
              <a:t>summary</a:t>
            </a:r>
            <a:r>
              <a:rPr lang="fr-FR" sz="1400" dirty="0">
                <a:solidFill>
                  <a:schemeClr val="accent1"/>
                </a:solidFill>
              </a:rPr>
              <a:t>(</a:t>
            </a:r>
            <a:r>
              <a:rPr lang="fr-FR" sz="1400" dirty="0" err="1">
                <a:solidFill>
                  <a:schemeClr val="accent1"/>
                </a:solidFill>
              </a:rPr>
              <a:t>glm.chenilles</a:t>
            </a:r>
            <a:r>
              <a:rPr lang="fr-FR" sz="1400" dirty="0">
                <a:solidFill>
                  <a:schemeClr val="accent1"/>
                </a:solidFill>
              </a:rPr>
              <a:t>)</a:t>
            </a:r>
          </a:p>
          <a:p>
            <a:endParaRPr lang="fr-FR" sz="1400" dirty="0"/>
          </a:p>
          <a:p>
            <a:r>
              <a:rPr lang="fr-FR" sz="14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glm</a:t>
            </a:r>
            <a:r>
              <a:rPr lang="fr-FR" sz="1400" dirty="0">
                <a:solidFill>
                  <a:srgbClr val="FF0000"/>
                </a:solidFill>
              </a:rPr>
              <a:t>(formula = </a:t>
            </a:r>
            <a:r>
              <a:rPr lang="fr-FR" sz="1400" dirty="0" err="1">
                <a:solidFill>
                  <a:srgbClr val="FF0000"/>
                </a:solidFill>
              </a:rPr>
              <a:t>cbind</a:t>
            </a:r>
            <a:r>
              <a:rPr lang="fr-FR" sz="1400" dirty="0">
                <a:solidFill>
                  <a:srgbClr val="FF0000"/>
                </a:solidFill>
              </a:rPr>
              <a:t>(</a:t>
            </a:r>
            <a:r>
              <a:rPr lang="fr-FR" sz="1400" dirty="0" err="1">
                <a:solidFill>
                  <a:srgbClr val="FF0000"/>
                </a:solidFill>
              </a:rPr>
              <a:t>nbattaq</a:t>
            </a:r>
            <a:r>
              <a:rPr lang="fr-FR" sz="1400" dirty="0">
                <a:solidFill>
                  <a:srgbClr val="FF0000"/>
                </a:solidFill>
              </a:rPr>
              <a:t>, </a:t>
            </a:r>
            <a:r>
              <a:rPr lang="fr-FR" sz="1400" dirty="0" err="1">
                <a:solidFill>
                  <a:srgbClr val="FF0000"/>
                </a:solidFill>
              </a:rPr>
              <a:t>nbpins</a:t>
            </a:r>
            <a:r>
              <a:rPr lang="fr-FR" sz="1400" dirty="0">
                <a:solidFill>
                  <a:srgbClr val="FF0000"/>
                </a:solidFill>
              </a:rPr>
              <a:t> - </a:t>
            </a:r>
            <a:r>
              <a:rPr lang="fr-FR" sz="1400" dirty="0" err="1">
                <a:solidFill>
                  <a:srgbClr val="FF0000"/>
                </a:solidFill>
              </a:rPr>
              <a:t>nbattaq</a:t>
            </a:r>
            <a:r>
              <a:rPr lang="fr-FR" sz="1400" dirty="0">
                <a:solidFill>
                  <a:srgbClr val="FF0000"/>
                </a:solidFill>
              </a:rPr>
              <a:t>) ~ </a:t>
            </a:r>
            <a:r>
              <a:rPr lang="fr-FR" sz="1400" dirty="0" err="1">
                <a:solidFill>
                  <a:srgbClr val="FF0000"/>
                </a:solidFill>
              </a:rPr>
              <a:t>prop_foret</a:t>
            </a:r>
            <a:r>
              <a:rPr lang="fr-FR" sz="1400" dirty="0">
                <a:solidFill>
                  <a:srgbClr val="FF0000"/>
                </a:solidFill>
              </a:rPr>
              <a:t> +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 </a:t>
            </a:r>
            <a:r>
              <a:rPr lang="fr-FR" sz="1400" dirty="0" err="1">
                <a:solidFill>
                  <a:srgbClr val="FF0000"/>
                </a:solidFill>
              </a:rPr>
              <a:t>prop_pin</a:t>
            </a:r>
            <a:r>
              <a:rPr lang="fr-FR" sz="1400" dirty="0">
                <a:solidFill>
                  <a:srgbClr val="FF0000"/>
                </a:solidFill>
              </a:rPr>
              <a:t>, </a:t>
            </a:r>
            <a:r>
              <a:rPr lang="fr-FR" sz="1400" dirty="0" err="1">
                <a:solidFill>
                  <a:srgbClr val="FF0000"/>
                </a:solidFill>
              </a:rPr>
              <a:t>family</a:t>
            </a:r>
            <a:r>
              <a:rPr lang="fr-FR" sz="1400" dirty="0">
                <a:solidFill>
                  <a:srgbClr val="FF0000"/>
                </a:solidFill>
              </a:rPr>
              <a:t> = binomial, data = chenilles)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Residuals</a:t>
            </a:r>
            <a:r>
              <a:rPr lang="fr-FR" sz="1400" dirty="0">
                <a:solidFill>
                  <a:srgbClr val="FF0000"/>
                </a:solidFill>
              </a:rPr>
              <a:t>: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Min      1Q  </a:t>
            </a:r>
            <a:r>
              <a:rPr lang="fr-FR" sz="1400" dirty="0" err="1">
                <a:solidFill>
                  <a:srgbClr val="FF0000"/>
                </a:solidFill>
              </a:rPr>
              <a:t>Median</a:t>
            </a:r>
            <a:r>
              <a:rPr lang="fr-FR" sz="1400" dirty="0">
                <a:solidFill>
                  <a:srgbClr val="FF0000"/>
                </a:solidFill>
              </a:rPr>
              <a:t>      3Q     Max 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-9.687  -4.179  -1.018   1.566  23.876  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          </a:t>
            </a:r>
            <a:r>
              <a:rPr lang="fr-FR" sz="1400" dirty="0" err="1">
                <a:solidFill>
                  <a:srgbClr val="FF0000"/>
                </a:solidFill>
              </a:rPr>
              <a:t>Estimate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Std</a:t>
            </a:r>
            <a:r>
              <a:rPr lang="fr-FR" sz="1400" dirty="0">
                <a:solidFill>
                  <a:srgbClr val="FF0000"/>
                </a:solidFill>
              </a:rPr>
              <a:t>. </a:t>
            </a:r>
            <a:r>
              <a:rPr lang="fr-FR" sz="1400" dirty="0" err="1">
                <a:solidFill>
                  <a:srgbClr val="FF0000"/>
                </a:solidFill>
              </a:rPr>
              <a:t>Error</a:t>
            </a:r>
            <a:r>
              <a:rPr lang="fr-FR" sz="1400" dirty="0">
                <a:solidFill>
                  <a:srgbClr val="FF0000"/>
                </a:solidFill>
              </a:rPr>
              <a:t> z value Pr(&gt;|z|)   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(</a:t>
            </a:r>
            <a:r>
              <a:rPr lang="fr-FR" sz="1400" dirty="0" err="1">
                <a:solidFill>
                  <a:srgbClr val="FF0000"/>
                </a:solidFill>
              </a:rPr>
              <a:t>Intercept</a:t>
            </a:r>
            <a:r>
              <a:rPr lang="fr-FR" sz="1400" dirty="0">
                <a:solidFill>
                  <a:srgbClr val="FF0000"/>
                </a:solidFill>
              </a:rPr>
              <a:t>) -1.742481   0.195197  -8.927   &lt;2e-16 ***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prop_foret</a:t>
            </a:r>
            <a:r>
              <a:rPr lang="fr-FR" sz="1400" dirty="0">
                <a:solidFill>
                  <a:srgbClr val="FF0000"/>
                </a:solidFill>
              </a:rPr>
              <a:t>  -0.004214   0.002057  -2.048   0.0405 *  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prop_pin</a:t>
            </a:r>
            <a:r>
              <a:rPr lang="fr-FR" sz="1400" dirty="0">
                <a:solidFill>
                  <a:srgbClr val="FF0000"/>
                </a:solidFill>
              </a:rPr>
              <a:t>    -0.033723   0.001976 -17.068   &lt;2e-16 ***</a:t>
            </a:r>
          </a:p>
          <a:p>
            <a:r>
              <a:rPr lang="fr-FR" sz="14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Signif</a:t>
            </a:r>
            <a:r>
              <a:rPr lang="fr-FR" sz="14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(Dispersion </a:t>
            </a:r>
            <a:r>
              <a:rPr lang="fr-FR" sz="1400" dirty="0" err="1">
                <a:solidFill>
                  <a:srgbClr val="FF0000"/>
                </a:solidFill>
              </a:rPr>
              <a:t>parameter</a:t>
            </a:r>
            <a:r>
              <a:rPr lang="fr-FR" sz="1400" dirty="0">
                <a:solidFill>
                  <a:srgbClr val="FF0000"/>
                </a:solidFill>
              </a:rPr>
              <a:t> for binomial </a:t>
            </a:r>
            <a:r>
              <a:rPr lang="fr-FR" sz="1400" dirty="0" err="1">
                <a:solidFill>
                  <a:srgbClr val="FF0000"/>
                </a:solidFill>
              </a:rPr>
              <a:t>family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taken</a:t>
            </a:r>
            <a:r>
              <a:rPr lang="fr-FR" sz="1400" dirty="0">
                <a:solidFill>
                  <a:srgbClr val="FF0000"/>
                </a:solidFill>
              </a:rPr>
              <a:t> to </a:t>
            </a:r>
            <a:r>
              <a:rPr lang="fr-FR" sz="1400" dirty="0" err="1">
                <a:solidFill>
                  <a:srgbClr val="FF0000"/>
                </a:solidFill>
              </a:rPr>
              <a:t>be</a:t>
            </a:r>
            <a:r>
              <a:rPr lang="fr-FR" sz="1400" dirty="0">
                <a:solidFill>
                  <a:srgbClr val="FF0000"/>
                </a:solidFill>
              </a:rPr>
              <a:t> 1)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    </a:t>
            </a:r>
            <a:r>
              <a:rPr lang="fr-FR" sz="1400" dirty="0" err="1">
                <a:solidFill>
                  <a:srgbClr val="FF0000"/>
                </a:solidFill>
              </a:rPr>
              <a:t>Null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: 4634.3  on 134  </a:t>
            </a:r>
            <a:r>
              <a:rPr lang="fr-FR" sz="1400" dirty="0" err="1">
                <a:solidFill>
                  <a:srgbClr val="FF0000"/>
                </a:solidFill>
              </a:rPr>
              <a:t>degrees</a:t>
            </a:r>
            <a:r>
              <a:rPr lang="fr-FR" sz="1400" dirty="0">
                <a:solidFill>
                  <a:srgbClr val="FF0000"/>
                </a:solidFill>
              </a:rPr>
              <a:t> of </a:t>
            </a:r>
            <a:r>
              <a:rPr lang="fr-FR" sz="1400" dirty="0" err="1">
                <a:solidFill>
                  <a:srgbClr val="FF0000"/>
                </a:solidFill>
              </a:rPr>
              <a:t>freedom</a:t>
            </a:r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Residual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: 4235.6  on 132  </a:t>
            </a:r>
            <a:r>
              <a:rPr lang="fr-FR" sz="1400" dirty="0" err="1">
                <a:solidFill>
                  <a:srgbClr val="FF0000"/>
                </a:solidFill>
              </a:rPr>
              <a:t>degrees</a:t>
            </a:r>
            <a:r>
              <a:rPr lang="fr-FR" sz="1400" dirty="0">
                <a:solidFill>
                  <a:srgbClr val="FF0000"/>
                </a:solidFill>
              </a:rPr>
              <a:t> of </a:t>
            </a:r>
            <a:r>
              <a:rPr lang="fr-FR" sz="1400" dirty="0" err="1">
                <a:solidFill>
                  <a:srgbClr val="FF0000"/>
                </a:solidFill>
              </a:rPr>
              <a:t>freedom</a:t>
            </a:r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AIC: 4692.1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Number</a:t>
            </a:r>
            <a:r>
              <a:rPr lang="fr-FR" sz="1400" dirty="0">
                <a:solidFill>
                  <a:srgbClr val="FF0000"/>
                </a:solidFill>
              </a:rPr>
              <a:t> of Fisher </a:t>
            </a:r>
            <a:r>
              <a:rPr lang="fr-FR" sz="1400" dirty="0" err="1">
                <a:solidFill>
                  <a:srgbClr val="FF0000"/>
                </a:solidFill>
              </a:rPr>
              <a:t>Scoring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iterations</a:t>
            </a:r>
            <a:r>
              <a:rPr lang="fr-FR" sz="1400" dirty="0">
                <a:solidFill>
                  <a:srgbClr val="FF0000"/>
                </a:solidFill>
              </a:rPr>
              <a:t>: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6165805" y="1434544"/>
                <a:ext cx="5903476" cy="339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0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05" y="1434544"/>
                <a:ext cx="5903476" cy="339260"/>
              </a:xfrm>
              <a:prstGeom prst="rect">
                <a:avLst/>
              </a:prstGeom>
              <a:blipFill rotWithShape="0">
                <a:blip r:embed="rId4"/>
                <a:stretch>
                  <a:fillRect l="-929" b="-232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093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85752" y="3033681"/>
            <a:ext cx="5073647" cy="13181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sous R</a:t>
            </a:r>
            <a:endParaRPr lang="fr-FR" dirty="0"/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640160" y="336957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L’interprétation des paramètres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461760" y="2168434"/>
            <a:ext cx="573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paramètres sont sur </a:t>
            </a:r>
            <a:r>
              <a:rPr lang="fr-FR" b="1" dirty="0"/>
              <a:t>l’échelle </a:t>
            </a:r>
            <a:r>
              <a:rPr lang="fr-FR" b="1" dirty="0" err="1"/>
              <a:t>logit</a:t>
            </a:r>
            <a:r>
              <a:rPr lang="fr-FR" dirty="0"/>
              <a:t>!</a:t>
            </a:r>
          </a:p>
          <a:p>
            <a:endParaRPr lang="fr-FR" dirty="0"/>
          </a:p>
          <a:p>
            <a:r>
              <a:rPr lang="fr-FR" dirty="0"/>
              <a:t>Pour une interprétation sur l’échelle naturelle, on peut utiliser les </a:t>
            </a:r>
            <a:r>
              <a:rPr lang="fr-FR" b="1" u="sng" dirty="0"/>
              <a:t>« </a:t>
            </a:r>
            <a:r>
              <a:rPr lang="fr-FR" b="1" u="sng" dirty="0" err="1"/>
              <a:t>odds</a:t>
            </a:r>
            <a:r>
              <a:rPr lang="fr-FR" b="1" u="sng" dirty="0"/>
              <a:t> ratios »</a:t>
            </a:r>
            <a:r>
              <a:rPr lang="fr-FR" dirty="0"/>
              <a:t> = </a:t>
            </a:r>
            <a:r>
              <a:rPr lang="fr-FR" dirty="0" err="1"/>
              <a:t>exp</a:t>
            </a:r>
            <a:r>
              <a:rPr lang="fr-FR" dirty="0"/>
              <a:t>(paramètres)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5752" y="1007465"/>
            <a:ext cx="6096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&gt; </a:t>
            </a:r>
            <a:r>
              <a:rPr lang="fr-FR" sz="1400" dirty="0" err="1">
                <a:solidFill>
                  <a:schemeClr val="accent1"/>
                </a:solidFill>
              </a:rPr>
              <a:t>summary</a:t>
            </a:r>
            <a:r>
              <a:rPr lang="fr-FR" sz="1400" dirty="0">
                <a:solidFill>
                  <a:schemeClr val="accent1"/>
                </a:solidFill>
              </a:rPr>
              <a:t>(</a:t>
            </a:r>
            <a:r>
              <a:rPr lang="fr-FR" sz="1400" dirty="0" err="1">
                <a:solidFill>
                  <a:schemeClr val="accent1"/>
                </a:solidFill>
              </a:rPr>
              <a:t>glm.chenilles</a:t>
            </a:r>
            <a:r>
              <a:rPr lang="fr-FR" sz="1400" dirty="0">
                <a:solidFill>
                  <a:schemeClr val="accent1"/>
                </a:solidFill>
              </a:rPr>
              <a:t>)</a:t>
            </a:r>
          </a:p>
          <a:p>
            <a:endParaRPr lang="fr-FR" sz="1400" dirty="0"/>
          </a:p>
          <a:p>
            <a:r>
              <a:rPr lang="fr-FR" sz="14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glm</a:t>
            </a:r>
            <a:r>
              <a:rPr lang="fr-FR" sz="1400" dirty="0">
                <a:solidFill>
                  <a:srgbClr val="FF0000"/>
                </a:solidFill>
              </a:rPr>
              <a:t>(formula = </a:t>
            </a:r>
            <a:r>
              <a:rPr lang="fr-FR" sz="1400" dirty="0" err="1">
                <a:solidFill>
                  <a:srgbClr val="FF0000"/>
                </a:solidFill>
              </a:rPr>
              <a:t>cbind</a:t>
            </a:r>
            <a:r>
              <a:rPr lang="fr-FR" sz="1400" dirty="0">
                <a:solidFill>
                  <a:srgbClr val="FF0000"/>
                </a:solidFill>
              </a:rPr>
              <a:t>(</a:t>
            </a:r>
            <a:r>
              <a:rPr lang="fr-FR" sz="1400" dirty="0" err="1">
                <a:solidFill>
                  <a:srgbClr val="FF0000"/>
                </a:solidFill>
              </a:rPr>
              <a:t>nbattaq</a:t>
            </a:r>
            <a:r>
              <a:rPr lang="fr-FR" sz="1400" dirty="0">
                <a:solidFill>
                  <a:srgbClr val="FF0000"/>
                </a:solidFill>
              </a:rPr>
              <a:t>, </a:t>
            </a:r>
            <a:r>
              <a:rPr lang="fr-FR" sz="1400" dirty="0" err="1">
                <a:solidFill>
                  <a:srgbClr val="FF0000"/>
                </a:solidFill>
              </a:rPr>
              <a:t>nbpins</a:t>
            </a:r>
            <a:r>
              <a:rPr lang="fr-FR" sz="1400" dirty="0">
                <a:solidFill>
                  <a:srgbClr val="FF0000"/>
                </a:solidFill>
              </a:rPr>
              <a:t> - </a:t>
            </a:r>
            <a:r>
              <a:rPr lang="fr-FR" sz="1400" dirty="0" err="1">
                <a:solidFill>
                  <a:srgbClr val="FF0000"/>
                </a:solidFill>
              </a:rPr>
              <a:t>nbattaq</a:t>
            </a:r>
            <a:r>
              <a:rPr lang="fr-FR" sz="1400" dirty="0">
                <a:solidFill>
                  <a:srgbClr val="FF0000"/>
                </a:solidFill>
              </a:rPr>
              <a:t>) ~ </a:t>
            </a:r>
            <a:r>
              <a:rPr lang="fr-FR" sz="1400" dirty="0" err="1">
                <a:solidFill>
                  <a:srgbClr val="FF0000"/>
                </a:solidFill>
              </a:rPr>
              <a:t>prop_foret</a:t>
            </a:r>
            <a:r>
              <a:rPr lang="fr-FR" sz="1400" dirty="0">
                <a:solidFill>
                  <a:srgbClr val="FF0000"/>
                </a:solidFill>
              </a:rPr>
              <a:t> +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 </a:t>
            </a:r>
            <a:r>
              <a:rPr lang="fr-FR" sz="1400" dirty="0" err="1">
                <a:solidFill>
                  <a:srgbClr val="FF0000"/>
                </a:solidFill>
              </a:rPr>
              <a:t>prop_pin</a:t>
            </a:r>
            <a:r>
              <a:rPr lang="fr-FR" sz="1400" dirty="0">
                <a:solidFill>
                  <a:srgbClr val="FF0000"/>
                </a:solidFill>
              </a:rPr>
              <a:t>, </a:t>
            </a:r>
            <a:r>
              <a:rPr lang="fr-FR" sz="1400" dirty="0" err="1">
                <a:solidFill>
                  <a:srgbClr val="FF0000"/>
                </a:solidFill>
              </a:rPr>
              <a:t>family</a:t>
            </a:r>
            <a:r>
              <a:rPr lang="fr-FR" sz="1400" dirty="0">
                <a:solidFill>
                  <a:srgbClr val="FF0000"/>
                </a:solidFill>
              </a:rPr>
              <a:t> = binomial, data = chenilles)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Residuals</a:t>
            </a:r>
            <a:r>
              <a:rPr lang="fr-FR" sz="1400" dirty="0">
                <a:solidFill>
                  <a:srgbClr val="FF0000"/>
                </a:solidFill>
              </a:rPr>
              <a:t>: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Min      1Q  </a:t>
            </a:r>
            <a:r>
              <a:rPr lang="fr-FR" sz="1400" dirty="0" err="1">
                <a:solidFill>
                  <a:srgbClr val="FF0000"/>
                </a:solidFill>
              </a:rPr>
              <a:t>Median</a:t>
            </a:r>
            <a:r>
              <a:rPr lang="fr-FR" sz="1400" dirty="0">
                <a:solidFill>
                  <a:srgbClr val="FF0000"/>
                </a:solidFill>
              </a:rPr>
              <a:t>      3Q     Max 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-9.687  -4.179  -1.018   1.566  23.876  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            </a:t>
            </a:r>
            <a:r>
              <a:rPr lang="fr-FR" sz="1400" dirty="0" err="1">
                <a:solidFill>
                  <a:srgbClr val="FF0000"/>
                </a:solidFill>
              </a:rPr>
              <a:t>Estimate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Std</a:t>
            </a:r>
            <a:r>
              <a:rPr lang="fr-FR" sz="1400" dirty="0">
                <a:solidFill>
                  <a:srgbClr val="FF0000"/>
                </a:solidFill>
              </a:rPr>
              <a:t>. </a:t>
            </a:r>
            <a:r>
              <a:rPr lang="fr-FR" sz="1400" dirty="0" err="1">
                <a:solidFill>
                  <a:srgbClr val="FF0000"/>
                </a:solidFill>
              </a:rPr>
              <a:t>Error</a:t>
            </a:r>
            <a:r>
              <a:rPr lang="fr-FR" sz="1400" dirty="0">
                <a:solidFill>
                  <a:srgbClr val="FF0000"/>
                </a:solidFill>
              </a:rPr>
              <a:t> z value Pr(&gt;|z|)    </a:t>
            </a:r>
          </a:p>
          <a:p>
            <a:r>
              <a:rPr lang="fr-FR" sz="1400" dirty="0">
                <a:solidFill>
                  <a:srgbClr val="FF0000"/>
                </a:solidFill>
              </a:rPr>
              <a:t>(</a:t>
            </a:r>
            <a:r>
              <a:rPr lang="fr-FR" sz="1400" dirty="0" err="1">
                <a:solidFill>
                  <a:srgbClr val="FF0000"/>
                </a:solidFill>
              </a:rPr>
              <a:t>Intercept</a:t>
            </a:r>
            <a:r>
              <a:rPr lang="fr-FR" sz="1400" dirty="0">
                <a:solidFill>
                  <a:srgbClr val="FF0000"/>
                </a:solidFill>
              </a:rPr>
              <a:t>) -1.742481   0.195197  -8.927   &lt;2e-16 ***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prop_foret</a:t>
            </a:r>
            <a:r>
              <a:rPr lang="fr-FR" sz="1400" dirty="0">
                <a:solidFill>
                  <a:srgbClr val="FF0000"/>
                </a:solidFill>
              </a:rPr>
              <a:t>  -0.004214   0.002057  -2.048   0.0405 *  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prop_pin</a:t>
            </a:r>
            <a:r>
              <a:rPr lang="fr-FR" sz="1400" dirty="0">
                <a:solidFill>
                  <a:srgbClr val="FF0000"/>
                </a:solidFill>
              </a:rPr>
              <a:t>    -0.033723   0.001976 -17.068   &lt;2e-16 ***</a:t>
            </a:r>
          </a:p>
          <a:p>
            <a:r>
              <a:rPr lang="fr-FR" sz="14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Signif</a:t>
            </a:r>
            <a:r>
              <a:rPr lang="fr-FR" sz="14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(Dispersion </a:t>
            </a:r>
            <a:r>
              <a:rPr lang="fr-FR" sz="1400" dirty="0" err="1">
                <a:solidFill>
                  <a:srgbClr val="FF0000"/>
                </a:solidFill>
              </a:rPr>
              <a:t>parameter</a:t>
            </a:r>
            <a:r>
              <a:rPr lang="fr-FR" sz="1400" dirty="0">
                <a:solidFill>
                  <a:srgbClr val="FF0000"/>
                </a:solidFill>
              </a:rPr>
              <a:t> for binomial </a:t>
            </a:r>
            <a:r>
              <a:rPr lang="fr-FR" sz="1400" dirty="0" err="1">
                <a:solidFill>
                  <a:srgbClr val="FF0000"/>
                </a:solidFill>
              </a:rPr>
              <a:t>family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taken</a:t>
            </a:r>
            <a:r>
              <a:rPr lang="fr-FR" sz="1400" dirty="0">
                <a:solidFill>
                  <a:srgbClr val="FF0000"/>
                </a:solidFill>
              </a:rPr>
              <a:t> to </a:t>
            </a:r>
            <a:r>
              <a:rPr lang="fr-FR" sz="1400" dirty="0" err="1">
                <a:solidFill>
                  <a:srgbClr val="FF0000"/>
                </a:solidFill>
              </a:rPr>
              <a:t>be</a:t>
            </a:r>
            <a:r>
              <a:rPr lang="fr-FR" sz="1400" dirty="0">
                <a:solidFill>
                  <a:srgbClr val="FF0000"/>
                </a:solidFill>
              </a:rPr>
              <a:t> 1)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    </a:t>
            </a:r>
            <a:r>
              <a:rPr lang="fr-FR" sz="1400" dirty="0" err="1">
                <a:solidFill>
                  <a:srgbClr val="FF0000"/>
                </a:solidFill>
              </a:rPr>
              <a:t>Null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: 4634.3  on 134  </a:t>
            </a:r>
            <a:r>
              <a:rPr lang="fr-FR" sz="1400" dirty="0" err="1">
                <a:solidFill>
                  <a:srgbClr val="FF0000"/>
                </a:solidFill>
              </a:rPr>
              <a:t>degrees</a:t>
            </a:r>
            <a:r>
              <a:rPr lang="fr-FR" sz="1400" dirty="0">
                <a:solidFill>
                  <a:srgbClr val="FF0000"/>
                </a:solidFill>
              </a:rPr>
              <a:t> of </a:t>
            </a:r>
            <a:r>
              <a:rPr lang="fr-FR" sz="1400" dirty="0" err="1">
                <a:solidFill>
                  <a:srgbClr val="FF0000"/>
                </a:solidFill>
              </a:rPr>
              <a:t>freedom</a:t>
            </a:r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Residual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deviance</a:t>
            </a:r>
            <a:r>
              <a:rPr lang="fr-FR" sz="1400" dirty="0">
                <a:solidFill>
                  <a:srgbClr val="FF0000"/>
                </a:solidFill>
              </a:rPr>
              <a:t>: 4235.6  on 132  </a:t>
            </a:r>
            <a:r>
              <a:rPr lang="fr-FR" sz="1400" dirty="0" err="1">
                <a:solidFill>
                  <a:srgbClr val="FF0000"/>
                </a:solidFill>
              </a:rPr>
              <a:t>degrees</a:t>
            </a:r>
            <a:r>
              <a:rPr lang="fr-FR" sz="1400" dirty="0">
                <a:solidFill>
                  <a:srgbClr val="FF0000"/>
                </a:solidFill>
              </a:rPr>
              <a:t> of </a:t>
            </a:r>
            <a:r>
              <a:rPr lang="fr-FR" sz="1400" dirty="0" err="1">
                <a:solidFill>
                  <a:srgbClr val="FF0000"/>
                </a:solidFill>
              </a:rPr>
              <a:t>freedom</a:t>
            </a:r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>
                <a:solidFill>
                  <a:srgbClr val="FF0000"/>
                </a:solidFill>
              </a:rPr>
              <a:t>AIC: 4692.1</a:t>
            </a:r>
          </a:p>
          <a:p>
            <a:endParaRPr lang="fr-FR" sz="1400" dirty="0">
              <a:solidFill>
                <a:srgbClr val="FF0000"/>
              </a:solidFill>
            </a:endParaRPr>
          </a:p>
          <a:p>
            <a:r>
              <a:rPr lang="fr-FR" sz="1400" dirty="0" err="1">
                <a:solidFill>
                  <a:srgbClr val="FF0000"/>
                </a:solidFill>
              </a:rPr>
              <a:t>Number</a:t>
            </a:r>
            <a:r>
              <a:rPr lang="fr-FR" sz="1400" dirty="0">
                <a:solidFill>
                  <a:srgbClr val="FF0000"/>
                </a:solidFill>
              </a:rPr>
              <a:t> of Fisher </a:t>
            </a:r>
            <a:r>
              <a:rPr lang="fr-FR" sz="1400" dirty="0" err="1">
                <a:solidFill>
                  <a:srgbClr val="FF0000"/>
                </a:solidFill>
              </a:rPr>
              <a:t>Scoring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 err="1">
                <a:solidFill>
                  <a:srgbClr val="FF0000"/>
                </a:solidFill>
              </a:rPr>
              <a:t>iterations</a:t>
            </a:r>
            <a:r>
              <a:rPr lang="fr-FR" sz="1400" dirty="0">
                <a:solidFill>
                  <a:srgbClr val="FF0000"/>
                </a:solidFill>
              </a:rPr>
              <a:t>: 6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08" y="3692774"/>
            <a:ext cx="3568065" cy="203442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65805" y="1409688"/>
            <a:ext cx="948440" cy="4427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335713" y="1060830"/>
                <a:ext cx="2136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𝐼𝑁𝐹𝐸𝑆𝑇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713" y="1060830"/>
                <a:ext cx="2136867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994" r="-3704" b="-37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165805" y="1434544"/>
                <a:ext cx="5903476" cy="339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0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05" y="1434544"/>
                <a:ext cx="5903476" cy="339260"/>
              </a:xfrm>
              <a:prstGeom prst="rect">
                <a:avLst/>
              </a:prstGeom>
              <a:blipFill rotWithShape="0">
                <a:blip r:embed="rId4"/>
                <a:stretch>
                  <a:fillRect l="-929" b="-232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90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sous R</a:t>
            </a:r>
            <a:endParaRPr lang="fr-FR" dirty="0"/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640160" y="336957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L’interprétation des paramètres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461760" y="2168434"/>
            <a:ext cx="5391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paramètres sont sur </a:t>
            </a:r>
            <a:r>
              <a:rPr lang="fr-FR" b="1" dirty="0"/>
              <a:t>l’échelle </a:t>
            </a:r>
            <a:r>
              <a:rPr lang="fr-FR" b="1" dirty="0" err="1"/>
              <a:t>logit</a:t>
            </a:r>
            <a:r>
              <a:rPr lang="fr-FR" dirty="0"/>
              <a:t>!</a:t>
            </a:r>
          </a:p>
          <a:p>
            <a:endParaRPr lang="fr-FR" dirty="0"/>
          </a:p>
          <a:p>
            <a:r>
              <a:rPr lang="fr-FR" dirty="0"/>
              <a:t>Pour une interprétation sur l’échelle naturelle, on peut utiliser les « </a:t>
            </a:r>
            <a:r>
              <a:rPr lang="fr-FR" dirty="0" err="1"/>
              <a:t>odds</a:t>
            </a:r>
            <a:r>
              <a:rPr lang="fr-FR" dirty="0"/>
              <a:t> ratios » = </a:t>
            </a:r>
            <a:r>
              <a:rPr lang="fr-FR" dirty="0" err="1"/>
              <a:t>exp</a:t>
            </a:r>
            <a:r>
              <a:rPr lang="fr-FR" dirty="0"/>
              <a:t>(paramètres)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08" y="3692774"/>
            <a:ext cx="3568065" cy="203442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8625" y="3952875"/>
            <a:ext cx="47927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Quand la proportion de forêt dans le paysage augmente de 1%, la probabilité qu’un pin soit attaqué </a:t>
            </a:r>
            <a:r>
              <a:rPr lang="fr-FR" b="1" u="sng" dirty="0"/>
              <a:t>est multipliée par </a:t>
            </a:r>
            <a:r>
              <a:rPr lang="fr-FR" dirty="0"/>
              <a:t>1 = ne change pas</a:t>
            </a:r>
          </a:p>
          <a:p>
            <a:endParaRPr lang="fr-FR" dirty="0"/>
          </a:p>
          <a:p>
            <a:r>
              <a:rPr lang="fr-FR" dirty="0"/>
              <a:t>Quand la proportion de pins dans une parcelle augmente de 1%, la probabilité d’un pin soit attaqué </a:t>
            </a:r>
            <a:r>
              <a:rPr lang="fr-FR" b="1" u="sng" dirty="0"/>
              <a:t>est multipliée par </a:t>
            </a:r>
            <a:r>
              <a:rPr lang="fr-FR" dirty="0"/>
              <a:t>0,97 = diminue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33375" y="1162050"/>
            <a:ext cx="4819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exp</a:t>
            </a:r>
            <a:r>
              <a:rPr lang="fr-FR" dirty="0"/>
              <a:t>(</a:t>
            </a:r>
            <a:r>
              <a:rPr lang="fr-FR" dirty="0" err="1"/>
              <a:t>a+b</a:t>
            </a:r>
            <a:r>
              <a:rPr lang="fr-FR" dirty="0"/>
              <a:t>) = </a:t>
            </a:r>
            <a:r>
              <a:rPr lang="fr-FR" dirty="0" err="1"/>
              <a:t>exp</a:t>
            </a:r>
            <a:r>
              <a:rPr lang="fr-FR" dirty="0"/>
              <a:t>(a) × </a:t>
            </a:r>
            <a:r>
              <a:rPr lang="fr-FR" dirty="0" err="1"/>
              <a:t>exp</a:t>
            </a:r>
            <a:r>
              <a:rPr lang="fr-FR" dirty="0"/>
              <a:t>(b)</a:t>
            </a:r>
          </a:p>
          <a:p>
            <a:endParaRPr lang="fr-FR" dirty="0"/>
          </a:p>
          <a:p>
            <a:r>
              <a:rPr lang="fr-FR" dirty="0"/>
              <a:t>Le calcul des </a:t>
            </a:r>
            <a:r>
              <a:rPr lang="fr-FR" dirty="0" err="1"/>
              <a:t>odds</a:t>
            </a:r>
            <a:r>
              <a:rPr lang="fr-FR" dirty="0"/>
              <a:t> ratios implique le passage d’une relation additive à une </a:t>
            </a:r>
            <a:r>
              <a:rPr lang="fr-FR" b="1" u="sng" dirty="0"/>
              <a:t>relation multiplicative </a:t>
            </a:r>
            <a:r>
              <a:rPr lang="fr-FR" dirty="0"/>
              <a:t>entre paramètres</a:t>
            </a:r>
          </a:p>
          <a:p>
            <a:endParaRPr lang="fr-FR" dirty="0"/>
          </a:p>
          <a:p>
            <a:r>
              <a:rPr lang="fr-FR" dirty="0"/>
              <a:t>= les </a:t>
            </a:r>
            <a:r>
              <a:rPr lang="fr-FR" dirty="0" err="1"/>
              <a:t>odds</a:t>
            </a:r>
            <a:r>
              <a:rPr lang="fr-FR" dirty="0"/>
              <a:t> ratio s’interprètent comme des facteurs multiplicatifs :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65805" y="1409688"/>
            <a:ext cx="948440" cy="4427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6335713" y="1060830"/>
                <a:ext cx="2136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𝐼𝑁𝐹𝐸𝑆𝑇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713" y="1060830"/>
                <a:ext cx="2136867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994" r="-3704" b="-37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6165805" y="1434544"/>
                <a:ext cx="5903476" cy="339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0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0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805" y="1434544"/>
                <a:ext cx="5903476" cy="339260"/>
              </a:xfrm>
              <a:prstGeom prst="rect">
                <a:avLst/>
              </a:prstGeom>
              <a:blipFill rotWithShape="0">
                <a:blip r:embed="rId4"/>
                <a:stretch>
                  <a:fillRect l="-929" b="-232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232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660401" y="336957"/>
            <a:ext cx="1119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binomial sous R</a:t>
            </a:r>
            <a:endParaRPr lang="fr-FR" dirty="0"/>
          </a:p>
          <a:p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6256867" y="244624"/>
            <a:ext cx="4850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représentation graphique se fait préférentiellement sur l’échelle naturelle = sur l’échelle multiplicative des </a:t>
            </a:r>
            <a:r>
              <a:rPr lang="fr-FR" dirty="0" err="1"/>
              <a:t>odds</a:t>
            </a:r>
            <a:r>
              <a:rPr lang="fr-FR" dirty="0"/>
              <a:t> ratios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954"/>
            <a:ext cx="8825723" cy="440858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85" y="1338064"/>
            <a:ext cx="4499949" cy="2247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ZoneTexte 6"/>
          <p:cNvSpPr txBox="1"/>
          <p:nvPr/>
        </p:nvSpPr>
        <p:spPr>
          <a:xfrm>
            <a:off x="7305760" y="3531623"/>
            <a:ext cx="505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zoom sur la gamme de variation prédite</a:t>
            </a:r>
          </a:p>
        </p:txBody>
      </p:sp>
    </p:spTree>
    <p:extLst>
      <p:ext uri="{BB962C8B-B14F-4D97-AF65-F5344CB8AC3E}">
        <p14:creationId xmlns:p14="http://schemas.microsoft.com/office/powerpoint/2010/main" val="332351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532684" y="2259077"/>
            <a:ext cx="4724035" cy="321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292856" y="2259077"/>
            <a:ext cx="1207955" cy="321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59057" y="2225607"/>
            <a:ext cx="1322008" cy="39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34850" y="296214"/>
            <a:ext cx="725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modèle linéaire généralisé binomial en bref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272779" y="2259077"/>
                <a:ext cx="6015814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779" y="2259077"/>
                <a:ext cx="6015814" cy="321178"/>
              </a:xfrm>
              <a:prstGeom prst="rect">
                <a:avLst/>
              </a:prstGeom>
              <a:blipFill rotWithShape="0">
                <a:blip r:embed="rId2"/>
                <a:stretch>
                  <a:fillRect l="-1013" t="-1923" b="-32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67343" y="2225607"/>
                <a:ext cx="17116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3" y="2225607"/>
                <a:ext cx="1711600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8338697" y="1249917"/>
            <a:ext cx="3785567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conditions sur les résidus sont les mêmes que pour la régression linéaire, mais ils n’ont </a:t>
            </a:r>
            <a:r>
              <a:rPr lang="fr-FR" b="1" dirty="0"/>
              <a:t>pas besoin d’être exactement normaux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mesure d’ajustement est le </a:t>
            </a:r>
            <a:r>
              <a:rPr lang="fr-FR" b="1" dirty="0"/>
              <a:t>% de déviance expliquée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b="1" dirty="0"/>
              <a:t>paramètres sont estimés sur l’échelle de la fonction de lien </a:t>
            </a:r>
            <a:r>
              <a:rPr lang="fr-FR" dirty="0"/>
              <a:t>; l’interprétation sur l’échelle naturelle nécessite de passer par les </a:t>
            </a:r>
            <a:r>
              <a:rPr lang="fr-FR" dirty="0" err="1"/>
              <a:t>odds</a:t>
            </a:r>
            <a:r>
              <a:rPr lang="fr-FR" dirty="0"/>
              <a:t>-ratios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dirty="0" err="1"/>
              <a:t>odds</a:t>
            </a:r>
            <a:r>
              <a:rPr lang="fr-FR" dirty="0"/>
              <a:t>-ratios s’interprètent comme des </a:t>
            </a:r>
            <a:r>
              <a:rPr lang="fr-FR" b="1" u="sng" dirty="0"/>
              <a:t>coefficients multiplicatifs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4850" y="3564333"/>
            <a:ext cx="34924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Permet de modéliser une variable de réponse assimilable à un </a:t>
            </a:r>
            <a:r>
              <a:rPr lang="fr-FR" b="1" dirty="0"/>
              <a:t>« succès / échec »</a:t>
            </a:r>
          </a:p>
          <a:p>
            <a:r>
              <a:rPr lang="fr-FR" dirty="0"/>
              <a:t>- présence – absence </a:t>
            </a:r>
          </a:p>
          <a:p>
            <a:r>
              <a:rPr lang="fr-FR" dirty="0"/>
              <a:t>- survie</a:t>
            </a:r>
          </a:p>
          <a:p>
            <a:r>
              <a:rPr lang="fr-FR" dirty="0"/>
              <a:t>- détection </a:t>
            </a:r>
          </a:p>
          <a:p>
            <a:pPr marL="285750" indent="-285750">
              <a:buFontTx/>
              <a:buChar char="-"/>
            </a:pPr>
            <a:r>
              <a:rPr lang="fr-FR" dirty="0"/>
              <a:t>germination…</a:t>
            </a:r>
          </a:p>
          <a:p>
            <a:endParaRPr lang="fr-FR" dirty="0"/>
          </a:p>
          <a:p>
            <a:r>
              <a:rPr lang="fr-FR" dirty="0"/>
              <a:t>Si le nombre de tirages = 1, loi Binomiale = loi de Bernoulli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3016" y="926752"/>
            <a:ext cx="3387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 paramètre modélisé est la </a:t>
            </a:r>
            <a:r>
              <a:rPr lang="fr-FR" b="1" dirty="0"/>
              <a:t>probabilité de succès</a:t>
            </a:r>
          </a:p>
        </p:txBody>
      </p:sp>
      <p:sp>
        <p:nvSpPr>
          <p:cNvPr id="5" name="Rectangle 4"/>
          <p:cNvSpPr/>
          <p:nvPr/>
        </p:nvSpPr>
        <p:spPr>
          <a:xfrm>
            <a:off x="3964725" y="3266249"/>
            <a:ext cx="44396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Une </a:t>
            </a:r>
            <a:r>
              <a:rPr lang="fr-FR" b="1" dirty="0"/>
              <a:t>fonction de lien </a:t>
            </a:r>
            <a:r>
              <a:rPr lang="fr-FR" dirty="0"/>
              <a:t>(le plus souvent </a:t>
            </a:r>
            <a:r>
              <a:rPr lang="fr-FR" dirty="0" err="1"/>
              <a:t>logit</a:t>
            </a:r>
            <a:r>
              <a:rPr lang="fr-FR" dirty="0"/>
              <a:t>, parfois </a:t>
            </a:r>
            <a:r>
              <a:rPr lang="fr-FR" dirty="0" err="1"/>
              <a:t>probit</a:t>
            </a:r>
            <a:r>
              <a:rPr lang="fr-FR" dirty="0"/>
              <a:t>) est nécessaire pour linéariser la relation entre la probabilité de succès et les variables explicatives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923109" y="2717074"/>
            <a:ext cx="0" cy="729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2470657" y="1573083"/>
            <a:ext cx="621824" cy="652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1802464" y="1567812"/>
            <a:ext cx="657661" cy="651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 flipV="1">
            <a:off x="2634343" y="2621490"/>
            <a:ext cx="1598023" cy="644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95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test de la théorie des îles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8" y="1690688"/>
            <a:ext cx="6383518" cy="195164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2" y="1690688"/>
            <a:ext cx="1569311" cy="21361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70743" y="6142081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« Lomolino.txt »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53" y="5557870"/>
            <a:ext cx="1237919" cy="116842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37" y="3826825"/>
            <a:ext cx="3349356" cy="281667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7" y="3826825"/>
            <a:ext cx="3564900" cy="2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2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46700" cy="29781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1"/>
            <a:ext cx="2772833" cy="29826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27" y="0"/>
            <a:ext cx="4221273" cy="33697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5800" y="3586094"/>
            <a:ext cx="10888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Quelle est l’influence de l’isolement à long terme sur la richesse en mammifères d’îlots forestiers de montagne?</a:t>
            </a:r>
          </a:p>
          <a:p>
            <a:endParaRPr lang="fr-FR" dirty="0"/>
          </a:p>
          <a:p>
            <a:r>
              <a:rPr lang="fr-FR" dirty="0"/>
              <a:t>Hypothèses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richesse diminue avec la distance par rapport à la source (DSOUR)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richesse augmente avec la surface de l’îlot (SURF)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richesse augmente quand on va vers le sud (LATI)</a:t>
            </a:r>
          </a:p>
        </p:txBody>
      </p:sp>
    </p:spTree>
    <p:extLst>
      <p:ext uri="{BB962C8B-B14F-4D97-AF65-F5344CB8AC3E}">
        <p14:creationId xmlns:p14="http://schemas.microsoft.com/office/powerpoint/2010/main" val="1121610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14" y="590549"/>
            <a:ext cx="4653769" cy="481449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190067" y="3141133"/>
            <a:ext cx="296333" cy="397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6"/>
          </p:cNvCxnSpPr>
          <p:nvPr/>
        </p:nvCxnSpPr>
        <p:spPr>
          <a:xfrm flipV="1">
            <a:off x="5486400" y="3327400"/>
            <a:ext cx="67733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421466" y="5765800"/>
            <a:ext cx="612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log-transforme la surface pour éviter d’écraser une éventuelle relation à cause d’un seul point extrême.</a:t>
            </a:r>
          </a:p>
        </p:txBody>
      </p:sp>
    </p:spTree>
    <p:extLst>
      <p:ext uri="{BB962C8B-B14F-4D97-AF65-F5344CB8AC3E}">
        <p14:creationId xmlns:p14="http://schemas.microsoft.com/office/powerpoint/2010/main" val="3064530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42533" y="846666"/>
            <a:ext cx="8796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déterministe du modèle : la richesse spécifique devrait, en moyenne, varier linéairement comme une fonction de la distance à la source et de la latitude.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911600" y="2523066"/>
                <a:ext cx="5453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𝐷𝑆𝑂𝑈𝑅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𝐿𝐴𝑇𝐼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𝑆𝑈𝑅𝐹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00" y="2523066"/>
                <a:ext cx="5453737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66" t="-28889" r="-1678" b="-5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406399" y="3378200"/>
            <a:ext cx="872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Quelle est la partie stochastique?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03" y="2929465"/>
            <a:ext cx="3212815" cy="34987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683932" y="4072186"/>
            <a:ext cx="476673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La richesse spécifique se définit comme un nombre d’espèces : c’est donc </a:t>
            </a:r>
            <a:r>
              <a:rPr lang="fr-FR" b="1" dirty="0"/>
              <a:t>un comptage</a:t>
            </a:r>
            <a:r>
              <a:rPr lang="fr-FR" dirty="0"/>
              <a:t>, variable quantitative discrète et strictement positive.</a:t>
            </a:r>
          </a:p>
          <a:p>
            <a:r>
              <a:rPr lang="fr-FR" b="1" dirty="0"/>
              <a:t>Elle ne peut pas être décrite par une loi normale! </a:t>
            </a:r>
          </a:p>
        </p:txBody>
      </p:sp>
    </p:spTree>
    <p:extLst>
      <p:ext uri="{BB962C8B-B14F-4D97-AF65-F5344CB8AC3E}">
        <p14:creationId xmlns:p14="http://schemas.microsoft.com/office/powerpoint/2010/main" val="2995342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803899" y="2633123"/>
            <a:ext cx="6066367" cy="3987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79400" y="2633124"/>
            <a:ext cx="5245100" cy="3987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2846407"/>
            <a:ext cx="3381261" cy="368213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3" y="2785524"/>
            <a:ext cx="3437169" cy="374301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94266" y="1208101"/>
            <a:ext cx="102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intention : rendre la richesse spécifique continue et normale en la </a:t>
            </a:r>
            <a:r>
              <a:rPr lang="fr-FR" b="1" dirty="0"/>
              <a:t>transformant</a:t>
            </a:r>
            <a:r>
              <a:rPr lang="fr-FR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625600" y="2883905"/>
                <a:ext cx="2099806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𝑁𝑆𝑃𝐸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𝑁𝑆𝑃𝐸𝐶</m:t>
                          </m:r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2883905"/>
                <a:ext cx="2099806" cy="309637"/>
              </a:xfrm>
              <a:prstGeom prst="rect">
                <a:avLst/>
              </a:prstGeom>
              <a:blipFill rotWithShape="0">
                <a:blip r:embed="rId5"/>
                <a:stretch>
                  <a:fillRect l="-2035" r="-1744" b="-98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694266" y="1786927"/>
            <a:ext cx="966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tente en général 2 transformations pour normaliser une variable quantitative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239934" y="2971078"/>
                <a:ext cx="238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𝑁𝑆𝑃𝐸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𝑁𝑆𝑃𝐸𝐶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34" y="2971078"/>
                <a:ext cx="238744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790" r="-3069" b="-36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2408284" y="3456704"/>
            <a:ext cx="3395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shapiro.test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sq.NSPEC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endParaRPr lang="fr-FR" sz="1200" dirty="0"/>
          </a:p>
          <a:p>
            <a:r>
              <a:rPr lang="fr-FR" sz="1200" dirty="0"/>
              <a:t>	</a:t>
            </a:r>
            <a:r>
              <a:rPr lang="fr-FR" sz="1200" dirty="0">
                <a:solidFill>
                  <a:srgbClr val="FF0000"/>
                </a:solidFill>
              </a:rPr>
              <a:t>Shapiro-</a:t>
            </a:r>
            <a:r>
              <a:rPr lang="fr-FR" sz="1200" dirty="0" err="1">
                <a:solidFill>
                  <a:srgbClr val="FF0000"/>
                </a:solidFill>
              </a:rPr>
              <a:t>Wilk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normality</a:t>
            </a:r>
            <a:r>
              <a:rPr lang="fr-FR" sz="1200" dirty="0">
                <a:solidFill>
                  <a:srgbClr val="FF0000"/>
                </a:solidFill>
              </a:rPr>
              <a:t> test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data:  </a:t>
            </a:r>
            <a:r>
              <a:rPr lang="fr-FR" sz="1200" dirty="0" err="1">
                <a:solidFill>
                  <a:srgbClr val="FF0000"/>
                </a:solidFill>
              </a:rPr>
              <a:t>sq.NSPEC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W = 0.93583, p-value = 0.09615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27382" y="3618791"/>
            <a:ext cx="3141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shapiro.test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lg.NSPEC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endParaRPr lang="fr-FR" sz="1200" dirty="0"/>
          </a:p>
          <a:p>
            <a:r>
              <a:rPr lang="fr-FR" sz="1200" dirty="0"/>
              <a:t>	</a:t>
            </a:r>
            <a:r>
              <a:rPr lang="fr-FR" sz="1200" dirty="0">
                <a:solidFill>
                  <a:srgbClr val="FF0000"/>
                </a:solidFill>
              </a:rPr>
              <a:t>Shapiro-</a:t>
            </a:r>
            <a:r>
              <a:rPr lang="fr-FR" sz="1200" dirty="0" err="1">
                <a:solidFill>
                  <a:srgbClr val="FF0000"/>
                </a:solidFill>
              </a:rPr>
              <a:t>Wilk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normality</a:t>
            </a:r>
            <a:r>
              <a:rPr lang="fr-FR" sz="1200" dirty="0">
                <a:solidFill>
                  <a:srgbClr val="FF0000"/>
                </a:solidFill>
              </a:rPr>
              <a:t> test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data:  </a:t>
            </a:r>
            <a:r>
              <a:rPr lang="fr-FR" sz="1200" dirty="0" err="1">
                <a:solidFill>
                  <a:srgbClr val="FF0000"/>
                </a:solidFill>
              </a:rPr>
              <a:t>lg.NSPEC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W = 0.90363, p-value = 0.01621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279400" y="209483"/>
                <a:ext cx="5453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𝐷𝑆𝑂𝑈𝑅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𝐿𝐴𝑇𝐼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𝑆𝑈𝑅𝐹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209483"/>
                <a:ext cx="545373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66" t="-28261" r="-1678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97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54000" y="3840480"/>
            <a:ext cx="11572240" cy="2889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54000" y="156754"/>
            <a:ext cx="11572240" cy="36161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54000" y="-72496"/>
            <a:ext cx="6612467" cy="1325563"/>
          </a:xfrm>
        </p:spPr>
        <p:txBody>
          <a:bodyPr>
            <a:normAutofit/>
          </a:bodyPr>
          <a:lstStyle/>
          <a:p>
            <a:r>
              <a:rPr lang="fr-FR" sz="3200" dirty="0"/>
              <a:t>Pourquoi ce cours est utile?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54000" y="910554"/>
            <a:ext cx="73814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majorité des données écologiques à échelle supra-individuelle sont des données de proportions ou de comptages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méthodes d’analyse standard ne sont pas appropriées pour analyser ces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méthodes de ce cours sont à la base de nombreuses autres stratégies de modélisation très courantes en écologie (</a:t>
            </a:r>
            <a:r>
              <a:rPr lang="fr-FR" dirty="0">
                <a:sym typeface="Wingdings" panose="05000000000000000000" pitchFamily="2" charset="2"/>
              </a:rPr>
              <a:t> Statistiques 3)</a:t>
            </a:r>
            <a:endParaRPr lang="fr-FR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097868" y="5634037"/>
            <a:ext cx="9525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Qu’est-ce que vous saurez en sortant?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878709" y="4181451"/>
            <a:ext cx="8536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Construire un modèle statistique simple pour traiter des questions classiques en écologie et gestion des espaces naturels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Interpréter les résultats issus d’un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Identifier les éventuelles complications et en résoudre certaines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4" y="4161076"/>
            <a:ext cx="3336465" cy="224867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034" y="590285"/>
            <a:ext cx="4075263" cy="27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0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5088467" y="773497"/>
            <a:ext cx="657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tente une régression linéaire avec la variable de réponse transformée par sa racine carrée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748867" y="6241096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résidus sont plutôt bons…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279400" y="763481"/>
                <a:ext cx="2032672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𝑁𝑆𝑃𝐸𝐶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r>
                  <a:rPr lang="fr-FR" dirty="0"/>
                  <a:t> ~N(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763481"/>
                <a:ext cx="2032672" cy="335413"/>
              </a:xfrm>
              <a:prstGeom prst="rect">
                <a:avLst/>
              </a:prstGeom>
              <a:blipFill rotWithShape="0">
                <a:blip r:embed="rId2"/>
                <a:stretch>
                  <a:fillRect t="-14545" r="-4805" b="-3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79400" y="209483"/>
                <a:ext cx="5453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𝐷𝑆𝑂𝑈𝑅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𝐿𝐴𝑇𝐼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𝑆𝑈𝑅𝐹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209483"/>
                <a:ext cx="545373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566" t="-28261" r="-1678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74" y="1419828"/>
            <a:ext cx="5269569" cy="48344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9400" y="184530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summary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sq.lomo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endParaRPr lang="fr-FR" sz="1200" dirty="0"/>
          </a:p>
          <a:p>
            <a:r>
              <a:rPr lang="fr-FR" sz="12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lm(formula = </a:t>
            </a:r>
            <a:r>
              <a:rPr lang="fr-FR" sz="1200" dirty="0" err="1">
                <a:solidFill>
                  <a:srgbClr val="FF0000"/>
                </a:solidFill>
              </a:rPr>
              <a:t>sq.NSPEC</a:t>
            </a:r>
            <a:r>
              <a:rPr lang="fr-FR" sz="1200" dirty="0">
                <a:solidFill>
                  <a:srgbClr val="FF0000"/>
                </a:solidFill>
              </a:rPr>
              <a:t> ~ DSOUR + LATI + </a:t>
            </a:r>
            <a:r>
              <a:rPr lang="fr-FR" sz="1200" dirty="0" err="1">
                <a:solidFill>
                  <a:srgbClr val="FF0000"/>
                </a:solidFill>
              </a:rPr>
              <a:t>log.SURF</a:t>
            </a:r>
            <a:r>
              <a:rPr lang="fr-FR" sz="1200" dirty="0">
                <a:solidFill>
                  <a:srgbClr val="FF0000"/>
                </a:solidFill>
              </a:rPr>
              <a:t>, data = </a:t>
            </a:r>
            <a:r>
              <a:rPr lang="fr-FR" sz="1200" dirty="0" err="1">
                <a:solidFill>
                  <a:srgbClr val="FF0000"/>
                </a:solidFill>
              </a:rPr>
              <a:t>lomolino</a:t>
            </a:r>
            <a:r>
              <a:rPr lang="fr-FR" sz="1200" dirty="0">
                <a:solidFill>
                  <a:srgbClr val="FF0000"/>
                </a:solidFill>
              </a:rPr>
              <a:t>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Residuals</a:t>
            </a:r>
            <a:r>
              <a:rPr lang="fr-FR" sz="1200" dirty="0">
                <a:solidFill>
                  <a:srgbClr val="FF0000"/>
                </a:solidFill>
              </a:rPr>
              <a:t>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Min       1Q   </a:t>
            </a:r>
            <a:r>
              <a:rPr lang="fr-FR" sz="1200" dirty="0" err="1">
                <a:solidFill>
                  <a:srgbClr val="FF0000"/>
                </a:solidFill>
              </a:rPr>
              <a:t>Median</a:t>
            </a:r>
            <a:r>
              <a:rPr lang="fr-FR" sz="1200" dirty="0">
                <a:solidFill>
                  <a:srgbClr val="FF0000"/>
                </a:solidFill>
              </a:rPr>
              <a:t>       3Q      Max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-0.72719 -0.19951 -0.07254  0.26656  0.79726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t value Pr(&gt;|t|)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0.111207   2.307557   0.048 0.961979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DSOUR       -0.004078   0.002073  -1.968 0.061282 .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LATI         0.040460   0.059925   0.675 0.506293    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log.SURF</a:t>
            </a:r>
            <a:r>
              <a:rPr lang="fr-FR" sz="1200" dirty="0">
                <a:solidFill>
                  <a:srgbClr val="FF0000"/>
                </a:solidFill>
              </a:rPr>
              <a:t>     0.255248   0.058880   4.335 0.000244 ***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Signif</a:t>
            </a:r>
            <a:r>
              <a:rPr lang="fr-FR" sz="12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Residual</a:t>
            </a:r>
            <a:r>
              <a:rPr lang="fr-FR" sz="1200" dirty="0">
                <a:solidFill>
                  <a:srgbClr val="FF0000"/>
                </a:solidFill>
              </a:rPr>
              <a:t> standard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: 0.4042 on 23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Multiple R-</a:t>
            </a:r>
            <a:r>
              <a:rPr lang="fr-FR" sz="1200" dirty="0" err="1">
                <a:solidFill>
                  <a:srgbClr val="FF0000"/>
                </a:solidFill>
              </a:rPr>
              <a:t>squared</a:t>
            </a:r>
            <a:r>
              <a:rPr lang="fr-FR" sz="1200" dirty="0">
                <a:solidFill>
                  <a:srgbClr val="FF0000"/>
                </a:solidFill>
              </a:rPr>
              <a:t>:  0.8212,	</a:t>
            </a:r>
            <a:r>
              <a:rPr lang="fr-FR" sz="1200" dirty="0" err="1">
                <a:solidFill>
                  <a:srgbClr val="FF0000"/>
                </a:solidFill>
              </a:rPr>
              <a:t>Adjusted</a:t>
            </a:r>
            <a:r>
              <a:rPr lang="fr-FR" sz="1200" dirty="0">
                <a:solidFill>
                  <a:srgbClr val="FF0000"/>
                </a:solidFill>
              </a:rPr>
              <a:t> R-</a:t>
            </a:r>
            <a:r>
              <a:rPr lang="fr-FR" sz="1200" dirty="0" err="1">
                <a:solidFill>
                  <a:srgbClr val="FF0000"/>
                </a:solidFill>
              </a:rPr>
              <a:t>squared</a:t>
            </a:r>
            <a:r>
              <a:rPr lang="fr-FR" sz="1200" dirty="0">
                <a:solidFill>
                  <a:srgbClr val="FF0000"/>
                </a:solidFill>
              </a:rPr>
              <a:t>:  0.7978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F-</a:t>
            </a:r>
            <a:r>
              <a:rPr lang="fr-FR" sz="1200" dirty="0" err="1">
                <a:solidFill>
                  <a:srgbClr val="FF0000"/>
                </a:solidFill>
              </a:rPr>
              <a:t>statistic</a:t>
            </a:r>
            <a:r>
              <a:rPr lang="fr-FR" sz="1200" dirty="0">
                <a:solidFill>
                  <a:srgbClr val="FF0000"/>
                </a:solidFill>
              </a:rPr>
              <a:t>:  35.2 on 3 and 23 DF,  p-value: 9.138e-09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9400" y="156834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sq.lomo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=lm(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sq.NSPEC~DSOUR+LATI+log.SURF,data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lomolino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4919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6375400" y="384355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L’interprétation sur l’échelle « racine carrée de la richesse » n’est </a:t>
            </a:r>
            <a:r>
              <a:rPr lang="fr-FR" sz="1400" b="1" dirty="0"/>
              <a:t>biologiquement pas intuitive.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742807" y="5567102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 modèle est capable de prédire des racines carrées négatives : </a:t>
            </a:r>
            <a:r>
              <a:rPr lang="fr-FR" sz="1400" b="1" dirty="0"/>
              <a:t>c’est impossible</a:t>
            </a:r>
            <a:r>
              <a:rPr lang="fr-FR" sz="1400" dirty="0"/>
              <a:t>! </a:t>
            </a:r>
            <a:endParaRPr lang="fr-FR" sz="14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304800" y="5936057"/>
            <a:ext cx="52324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Trouver une solution à la fois </a:t>
            </a:r>
            <a:r>
              <a:rPr lang="fr-FR" b="1" dirty="0"/>
              <a:t>numériquement correcte </a:t>
            </a:r>
            <a:r>
              <a:rPr lang="fr-FR" dirty="0"/>
              <a:t>et </a:t>
            </a:r>
            <a:r>
              <a:rPr lang="fr-FR" b="1" dirty="0"/>
              <a:t>biologiquement interprétable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279400" y="763481"/>
                <a:ext cx="2032672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𝑁𝑆𝑃𝐸𝐶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r>
                  <a:rPr lang="fr-FR" dirty="0"/>
                  <a:t> ~N(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763481"/>
                <a:ext cx="2032672" cy="335413"/>
              </a:xfrm>
              <a:prstGeom prst="rect">
                <a:avLst/>
              </a:prstGeom>
              <a:blipFill rotWithShape="0">
                <a:blip r:embed="rId2"/>
                <a:stretch>
                  <a:fillRect t="-14545" r="-4805" b="-3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279400" y="209483"/>
                <a:ext cx="5453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𝐷𝑆𝑂𝑈𝑅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𝐿𝐴𝑇𝐼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𝑆𝑈𝑅𝐹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209483"/>
                <a:ext cx="545373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566" t="-28261" r="-1678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279400" y="184530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summary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sq.lomo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endParaRPr lang="fr-FR" sz="1200" dirty="0"/>
          </a:p>
          <a:p>
            <a:r>
              <a:rPr lang="fr-FR" sz="12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lm(formula = </a:t>
            </a:r>
            <a:r>
              <a:rPr lang="fr-FR" sz="1200" dirty="0" err="1">
                <a:solidFill>
                  <a:srgbClr val="FF0000"/>
                </a:solidFill>
              </a:rPr>
              <a:t>sq.NSPEC</a:t>
            </a:r>
            <a:r>
              <a:rPr lang="fr-FR" sz="1200" dirty="0">
                <a:solidFill>
                  <a:srgbClr val="FF0000"/>
                </a:solidFill>
              </a:rPr>
              <a:t> ~ DSOUR + LATI + </a:t>
            </a:r>
            <a:r>
              <a:rPr lang="fr-FR" sz="1200" dirty="0" err="1">
                <a:solidFill>
                  <a:srgbClr val="FF0000"/>
                </a:solidFill>
              </a:rPr>
              <a:t>log.SURF</a:t>
            </a:r>
            <a:r>
              <a:rPr lang="fr-FR" sz="1200" dirty="0">
                <a:solidFill>
                  <a:srgbClr val="FF0000"/>
                </a:solidFill>
              </a:rPr>
              <a:t>, data = </a:t>
            </a:r>
            <a:r>
              <a:rPr lang="fr-FR" sz="1200" dirty="0" err="1">
                <a:solidFill>
                  <a:srgbClr val="FF0000"/>
                </a:solidFill>
              </a:rPr>
              <a:t>lomolino</a:t>
            </a:r>
            <a:r>
              <a:rPr lang="fr-FR" sz="1200" dirty="0">
                <a:solidFill>
                  <a:srgbClr val="FF0000"/>
                </a:solidFill>
              </a:rPr>
              <a:t>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Residuals</a:t>
            </a:r>
            <a:r>
              <a:rPr lang="fr-FR" sz="1200" dirty="0">
                <a:solidFill>
                  <a:srgbClr val="FF0000"/>
                </a:solidFill>
              </a:rPr>
              <a:t>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Min       1Q   </a:t>
            </a:r>
            <a:r>
              <a:rPr lang="fr-FR" sz="1200" dirty="0" err="1">
                <a:solidFill>
                  <a:srgbClr val="FF0000"/>
                </a:solidFill>
              </a:rPr>
              <a:t>Median</a:t>
            </a:r>
            <a:r>
              <a:rPr lang="fr-FR" sz="1200" dirty="0">
                <a:solidFill>
                  <a:srgbClr val="FF0000"/>
                </a:solidFill>
              </a:rPr>
              <a:t>       3Q      Max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-0.72719 -0.19951 -0.07254  0.26656  0.79726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t value Pr(&gt;|t|)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0.111207   2.307557   0.048 0.961979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DSOUR       -0.004078   0.002073  -1.968 0.061282 .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LATI         0.040460   0.059925   0.675 0.506293    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log.SURF</a:t>
            </a:r>
            <a:r>
              <a:rPr lang="fr-FR" sz="1200" dirty="0">
                <a:solidFill>
                  <a:srgbClr val="FF0000"/>
                </a:solidFill>
              </a:rPr>
              <a:t>     0.255248   0.058880   4.335 0.000244 ***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Signif</a:t>
            </a:r>
            <a:r>
              <a:rPr lang="fr-FR" sz="12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Residual</a:t>
            </a:r>
            <a:r>
              <a:rPr lang="fr-FR" sz="1200" dirty="0">
                <a:solidFill>
                  <a:srgbClr val="FF0000"/>
                </a:solidFill>
              </a:rPr>
              <a:t> standard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: 0.4042 on 23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Multiple R-</a:t>
            </a:r>
            <a:r>
              <a:rPr lang="fr-FR" sz="1200" dirty="0" err="1">
                <a:solidFill>
                  <a:srgbClr val="FF0000"/>
                </a:solidFill>
              </a:rPr>
              <a:t>squared</a:t>
            </a:r>
            <a:r>
              <a:rPr lang="fr-FR" sz="1200" dirty="0">
                <a:solidFill>
                  <a:srgbClr val="FF0000"/>
                </a:solidFill>
              </a:rPr>
              <a:t>:  0.8212,	</a:t>
            </a:r>
            <a:r>
              <a:rPr lang="fr-FR" sz="1200" dirty="0" err="1">
                <a:solidFill>
                  <a:srgbClr val="FF0000"/>
                </a:solidFill>
              </a:rPr>
              <a:t>Adjusted</a:t>
            </a:r>
            <a:r>
              <a:rPr lang="fr-FR" sz="1200" dirty="0">
                <a:solidFill>
                  <a:srgbClr val="FF0000"/>
                </a:solidFill>
              </a:rPr>
              <a:t> R-</a:t>
            </a:r>
            <a:r>
              <a:rPr lang="fr-FR" sz="1200" dirty="0" err="1">
                <a:solidFill>
                  <a:srgbClr val="FF0000"/>
                </a:solidFill>
              </a:rPr>
              <a:t>squared</a:t>
            </a:r>
            <a:r>
              <a:rPr lang="fr-FR" sz="1200" dirty="0">
                <a:solidFill>
                  <a:srgbClr val="FF0000"/>
                </a:solidFill>
              </a:rPr>
              <a:t>:  0.7978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F-</a:t>
            </a:r>
            <a:r>
              <a:rPr lang="fr-FR" sz="1200" dirty="0" err="1">
                <a:solidFill>
                  <a:srgbClr val="FF0000"/>
                </a:solidFill>
              </a:rPr>
              <a:t>statistic</a:t>
            </a:r>
            <a:r>
              <a:rPr lang="fr-FR" sz="1200" dirty="0">
                <a:solidFill>
                  <a:srgbClr val="FF0000"/>
                </a:solidFill>
              </a:rPr>
              <a:t>:  35.2 on 3 and 23 DF,  p-value: 9.138e-09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9400" y="156834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sq.lomo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=lm(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sq.NSPEC~DSOUR+LATI+log.SURF,data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lomolino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33137" y="4537011"/>
            <a:ext cx="670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x.pred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list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(DSOUR=700,LATI=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mean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lomolino$LATI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			,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log.SURF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mean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lomolino$log.SURF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))</a:t>
            </a:r>
          </a:p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predict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sq.lomo,newdata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x.pred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1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-0.1392552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29" y="75846"/>
            <a:ext cx="3518379" cy="363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59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794000" y="1184015"/>
            <a:ext cx="607906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La </a:t>
            </a:r>
            <a:r>
              <a:rPr lang="fr-FR" b="1" dirty="0"/>
              <a:t>distribution de Poisson </a:t>
            </a:r>
            <a:r>
              <a:rPr lang="fr-FR" dirty="0"/>
              <a:t>est la plus appropriée pour décrire un comptage.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316999" y="2904066"/>
                <a:ext cx="14838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𝑁𝑆𝑃𝐸𝐶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~P(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999" y="2904066"/>
                <a:ext cx="148386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350" t="-28261" r="-6996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/>
          <p:cNvCxnSpPr/>
          <p:nvPr/>
        </p:nvCxnSpPr>
        <p:spPr>
          <a:xfrm>
            <a:off x="8524158" y="3251200"/>
            <a:ext cx="0" cy="561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2031669" y="3251200"/>
            <a:ext cx="0" cy="561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899925" y="3874070"/>
            <a:ext cx="369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Valeurs négatives impossibles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103534" y="3937000"/>
            <a:ext cx="369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Valeurs négatives possibles</a:t>
            </a:r>
          </a:p>
        </p:txBody>
      </p:sp>
      <p:cxnSp>
        <p:nvCxnSpPr>
          <p:cNvPr id="14" name="Connecteur droit 13"/>
          <p:cNvCxnSpPr/>
          <p:nvPr/>
        </p:nvCxnSpPr>
        <p:spPr>
          <a:xfrm>
            <a:off x="6654800" y="3251200"/>
            <a:ext cx="3581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316999" y="3251200"/>
            <a:ext cx="14328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2031669" y="4306332"/>
            <a:ext cx="2692731" cy="849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5613400" y="4365598"/>
            <a:ext cx="3013803" cy="790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852334" y="5293266"/>
            <a:ext cx="369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Fonction de lien </a:t>
            </a:r>
            <a:r>
              <a:rPr lang="fr-FR" dirty="0"/>
              <a:t>log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60401" y="336957"/>
            <a:ext cx="1119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de Poisson (régression de Poisson)</a:t>
            </a:r>
            <a:endParaRPr lang="fr-FR" dirty="0"/>
          </a:p>
        </p:txBody>
      </p:sp>
      <p:pic>
        <p:nvPicPr>
          <p:cNvPr id="27" name="Picture 2" descr="Description de cette image, également commentée ci-aprè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050" y="0"/>
            <a:ext cx="2095500" cy="280987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5900334" y="2904065"/>
                <a:ext cx="5453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𝐷𝑆𝑂𝑈𝑅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𝐿𝐴𝑇𝐼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𝑆𝑈𝑅𝐹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334" y="2904065"/>
                <a:ext cx="545373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64" t="-28261" r="-1564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682946" y="5716316"/>
                <a:ext cx="5944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𝐷𝑆𝑂𝑈𝑅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𝐿𝐴𝑇𝐼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𝑆𝑈𝑅𝐹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946" y="5716316"/>
                <a:ext cx="594425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46" t="-28889" r="-1436" b="-5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291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avec flèche 5"/>
          <p:cNvCxnSpPr/>
          <p:nvPr/>
        </p:nvCxnSpPr>
        <p:spPr>
          <a:xfrm flipV="1">
            <a:off x="2920999" y="2480605"/>
            <a:ext cx="8805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744216" y="1464942"/>
            <a:ext cx="21767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Lien log</a:t>
            </a:r>
          </a:p>
          <a:p>
            <a:r>
              <a:rPr lang="fr-FR" dirty="0"/>
              <a:t>En passant de </a:t>
            </a:r>
            <a:r>
              <a:rPr lang="el-GR" dirty="0"/>
              <a:t>λ</a:t>
            </a:r>
            <a:r>
              <a:rPr lang="fr-FR" dirty="0"/>
              <a:t> à log(</a:t>
            </a:r>
            <a:r>
              <a:rPr lang="el-GR" dirty="0"/>
              <a:t>λ</a:t>
            </a:r>
            <a:r>
              <a:rPr lang="fr-FR" dirty="0"/>
              <a:t>), on permet à l’espérance d’un comptage de prendre des valeurs négatives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46" y="164739"/>
            <a:ext cx="5095238" cy="473333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774988" y="5380672"/>
            <a:ext cx="3556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Fonction exponentielle</a:t>
            </a:r>
          </a:p>
          <a:p>
            <a:r>
              <a:rPr lang="fr-FR" dirty="0"/>
              <a:t>En passant de log(</a:t>
            </a:r>
            <a:r>
              <a:rPr lang="el-GR" dirty="0"/>
              <a:t>λ</a:t>
            </a:r>
            <a:r>
              <a:rPr lang="fr-FR" dirty="0"/>
              <a:t>) à </a:t>
            </a:r>
            <a:r>
              <a:rPr lang="fr-FR" dirty="0" err="1"/>
              <a:t>exp</a:t>
            </a:r>
            <a:r>
              <a:rPr lang="fr-FR" dirty="0"/>
              <a:t>(</a:t>
            </a:r>
            <a:r>
              <a:rPr lang="el-GR" dirty="0"/>
              <a:t>λ</a:t>
            </a:r>
            <a:r>
              <a:rPr lang="fr-FR" dirty="0"/>
              <a:t>), on contraint le modèle sur des valeurs positives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6663267" y="4711677"/>
            <a:ext cx="8465" cy="6689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8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009091" y="858165"/>
            <a:ext cx="5232400" cy="5889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38667" y="858165"/>
            <a:ext cx="5232400" cy="5889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57866" y="1259614"/>
                <a:ext cx="1432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𝑁𝑆𝑃𝐸𝐶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~P(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866" y="1259614"/>
                <a:ext cx="143289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957" t="-28889" r="-6383" b="-5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91067" y="1237165"/>
                <a:ext cx="2382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𝑁𝑆𝑃𝐸𝐶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 ~N(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7" y="1237165"/>
                <a:ext cx="238296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615" t="-28889" r="-4103" b="-5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491067" y="228600"/>
            <a:ext cx="788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Ne pas mélanger :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91067" y="858165"/>
            <a:ext cx="374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Transformation log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432765" y="858165"/>
            <a:ext cx="374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GLM de Poisson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94800" y="2266031"/>
            <a:ext cx="399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variable de réponse est transformée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relation variable de réponse transformée – variables explicatives est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modèle prédit sur ]-∞ ; + ∞[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Approprié lorsqu’on s’éloigne beaucoup d’une loi de Poisson </a:t>
            </a:r>
          </a:p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7274312" y="2266031"/>
            <a:ext cx="399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variable de réponse n’est pas transformée, la fonction de lien ne porte que sur son espérance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relation variable de réponse – variables explicatives n’est pas linéaire, la relation espérance – variables explicatives l’est sur l’échelle de la fonction de lien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modèle prédit sur [0 ; + ∞[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Approprié pour la majorité des données de comptage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491067" y="1576284"/>
                <a:ext cx="466857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𝐷𝑆𝑂𝑈𝑅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𝐿𝐴𝑇𝐼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𝑆𝑈𝑅𝐹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7" y="1576284"/>
                <a:ext cx="4668579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2353" b="-2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6557866" y="1605688"/>
                <a:ext cx="422486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𝐷𝑆𝑂𝑈𝑅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𝐿𝐴𝑇𝐼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𝑆𝑈𝑅𝐹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866" y="1605688"/>
                <a:ext cx="4224866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2597" b="-252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780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60401" y="336957"/>
            <a:ext cx="1119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de Poisson sous R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60401" y="1559914"/>
            <a:ext cx="55250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6 conditions du GLM de Poisson:</a:t>
            </a:r>
          </a:p>
          <a:p>
            <a:endParaRPr lang="fr-FR" dirty="0"/>
          </a:p>
          <a:p>
            <a:r>
              <a:rPr lang="fr-FR" b="1" dirty="0"/>
              <a:t>2 conditions sur la construction du modèle: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relation entre log (espérance) et les variables explicatives sont à peu près linéaires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variable de réponse suit une loi de Poisson(moyenne ≈ variance, sinon </a:t>
            </a:r>
            <a:r>
              <a:rPr lang="fr-FR" dirty="0" err="1"/>
              <a:t>surdispersion</a:t>
            </a:r>
            <a:r>
              <a:rPr lang="fr-FR" dirty="0"/>
              <a:t> : on en reparle plus tard)</a:t>
            </a:r>
          </a:p>
          <a:p>
            <a:endParaRPr lang="fr-FR" dirty="0"/>
          </a:p>
          <a:p>
            <a:r>
              <a:rPr lang="fr-FR" b="1" dirty="0"/>
              <a:t>3 conditions sur les résidus :</a:t>
            </a:r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résidus sont indépendants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résidus sont non structurés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résidus sont </a:t>
            </a:r>
            <a:r>
              <a:rPr lang="fr-FR" dirty="0" err="1"/>
              <a:t>homoscédastiques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trike="sngStrike" dirty="0"/>
              <a:t>Les résidus suivent une distribution normale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60400" y="809936"/>
            <a:ext cx="947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lomo.pois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glm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NSPEC~DSOUR+LATI+log.SURF,family</a:t>
            </a:r>
            <a:r>
              <a:rPr lang="fr-FR" dirty="0">
                <a:solidFill>
                  <a:schemeClr val="accent1"/>
                </a:solidFill>
              </a:rPr>
              <a:t>="</a:t>
            </a:r>
            <a:r>
              <a:rPr lang="fr-FR" dirty="0" err="1">
                <a:solidFill>
                  <a:schemeClr val="accent1"/>
                </a:solidFill>
              </a:rPr>
              <a:t>poisson",data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lomolino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4" y="1309488"/>
            <a:ext cx="5123504" cy="52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54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60401" y="336957"/>
            <a:ext cx="1119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de Poisson sous R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9287933" y="440604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Ajustement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188200" y="1838212"/>
            <a:ext cx="4301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 pour le modèle binomial, l’estimation des paramètres se fait par </a:t>
            </a:r>
            <a:r>
              <a:rPr lang="fr-FR" b="1" dirty="0"/>
              <a:t>maximum de vraisemblance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On évalue l’ajustement par la </a:t>
            </a:r>
            <a:r>
              <a:rPr lang="fr-FR" b="1" dirty="0"/>
              <a:t>proportion de déviance expliquée</a:t>
            </a:r>
            <a:r>
              <a:rPr lang="fr-FR" dirty="0"/>
              <a:t> 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36466" y="3917604"/>
            <a:ext cx="292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100*(79.8-16.2)/79.8</a:t>
            </a:r>
          </a:p>
          <a:p>
            <a:r>
              <a:rPr lang="fr-FR" dirty="0">
                <a:solidFill>
                  <a:srgbClr val="FF0000"/>
                </a:solidFill>
              </a:rPr>
              <a:t>[1] 79.69925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188200" y="4990147"/>
            <a:ext cx="4301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explique 80 % de la variation de la richesse spécifique par la distance à la source, la latitude et la surface.</a:t>
            </a:r>
          </a:p>
        </p:txBody>
      </p:sp>
      <p:sp>
        <p:nvSpPr>
          <p:cNvPr id="5" name="Rectangle 4"/>
          <p:cNvSpPr/>
          <p:nvPr/>
        </p:nvSpPr>
        <p:spPr>
          <a:xfrm>
            <a:off x="660401" y="1334515"/>
            <a:ext cx="6096000" cy="49552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>
                <a:solidFill>
                  <a:schemeClr val="accent1"/>
                </a:solidFill>
              </a:rPr>
              <a:t>&gt; </a:t>
            </a:r>
            <a:r>
              <a:rPr lang="fr-FR" sz="1600" dirty="0" err="1">
                <a:solidFill>
                  <a:schemeClr val="accent1"/>
                </a:solidFill>
              </a:rPr>
              <a:t>summary</a:t>
            </a:r>
            <a:r>
              <a:rPr lang="fr-FR" sz="1600" dirty="0">
                <a:solidFill>
                  <a:schemeClr val="accent1"/>
                </a:solidFill>
              </a:rPr>
              <a:t>(</a:t>
            </a:r>
            <a:r>
              <a:rPr lang="fr-FR" sz="1600" dirty="0" err="1">
                <a:solidFill>
                  <a:schemeClr val="accent1"/>
                </a:solidFill>
              </a:rPr>
              <a:t>lomo.pois</a:t>
            </a:r>
            <a:r>
              <a:rPr lang="fr-FR" sz="1600" dirty="0">
                <a:solidFill>
                  <a:schemeClr val="accent1"/>
                </a:solidFill>
              </a:rPr>
              <a:t>)</a:t>
            </a:r>
          </a:p>
          <a:p>
            <a:endParaRPr lang="fr-FR" sz="1200" dirty="0"/>
          </a:p>
          <a:p>
            <a:r>
              <a:rPr lang="fr-FR" sz="12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glm</a:t>
            </a:r>
            <a:r>
              <a:rPr lang="fr-FR" sz="1200" dirty="0">
                <a:solidFill>
                  <a:srgbClr val="FF0000"/>
                </a:solidFill>
              </a:rPr>
              <a:t>(formula = NSPEC ~ DSOUR + LATI + </a:t>
            </a:r>
            <a:r>
              <a:rPr lang="fr-FR" sz="1200" dirty="0" err="1">
                <a:solidFill>
                  <a:srgbClr val="FF0000"/>
                </a:solidFill>
              </a:rPr>
              <a:t>log.SURF</a:t>
            </a:r>
            <a:r>
              <a:rPr lang="fr-FR" sz="1200" dirty="0">
                <a:solidFill>
                  <a:srgbClr val="FF0000"/>
                </a:solidFill>
              </a:rPr>
              <a:t>, </a:t>
            </a:r>
            <a:r>
              <a:rPr lang="fr-FR" sz="1200" dirty="0" err="1">
                <a:solidFill>
                  <a:srgbClr val="FF0000"/>
                </a:solidFill>
              </a:rPr>
              <a:t>family</a:t>
            </a:r>
            <a:r>
              <a:rPr lang="fr-FR" sz="1200" dirty="0">
                <a:solidFill>
                  <a:srgbClr val="FF0000"/>
                </a:solidFill>
              </a:rPr>
              <a:t> = "poisson",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data = </a:t>
            </a:r>
            <a:r>
              <a:rPr lang="fr-FR" sz="1200" dirty="0" err="1">
                <a:solidFill>
                  <a:srgbClr val="FF0000"/>
                </a:solidFill>
              </a:rPr>
              <a:t>lomolino</a:t>
            </a:r>
            <a:r>
              <a:rPr lang="fr-FR" sz="1200" dirty="0">
                <a:solidFill>
                  <a:srgbClr val="FF0000"/>
                </a:solidFill>
              </a:rPr>
              <a:t>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Residuals</a:t>
            </a:r>
            <a:r>
              <a:rPr lang="fr-FR" sz="1200" dirty="0">
                <a:solidFill>
                  <a:srgbClr val="FF0000"/>
                </a:solidFill>
              </a:rPr>
              <a:t>: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Min       1Q   </a:t>
            </a:r>
            <a:r>
              <a:rPr lang="fr-FR" sz="1200" dirty="0" err="1">
                <a:solidFill>
                  <a:srgbClr val="FF0000"/>
                </a:solidFill>
              </a:rPr>
              <a:t>Median</a:t>
            </a:r>
            <a:r>
              <a:rPr lang="fr-FR" sz="1200" dirty="0">
                <a:solidFill>
                  <a:srgbClr val="FF0000"/>
                </a:solidFill>
              </a:rPr>
              <a:t>       3Q      Max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-1.4761  -0.5546  -0.2689   0.6151   1.6047 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z value Pr(&gt;|z|)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0.962352   2.378929   0.405 0.685822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DSOUR       -0.004844   0.002293  -2.112 0.034658 *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LATI         0.005556   0.061324   0.091 0.927811    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log.SURF</a:t>
            </a:r>
            <a:r>
              <a:rPr lang="fr-FR" sz="1200" dirty="0">
                <a:solidFill>
                  <a:srgbClr val="FF0000"/>
                </a:solidFill>
              </a:rPr>
              <a:t>     0.199604   0.054362   3.672 0.000241 ***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Signif</a:t>
            </a:r>
            <a:r>
              <a:rPr lang="fr-FR" sz="12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(Dispersion </a:t>
            </a:r>
            <a:r>
              <a:rPr lang="fr-FR" sz="1200" dirty="0" err="1">
                <a:solidFill>
                  <a:srgbClr val="FF0000"/>
                </a:solidFill>
              </a:rPr>
              <a:t>parameter</a:t>
            </a:r>
            <a:r>
              <a:rPr lang="fr-FR" sz="1200" dirty="0">
                <a:solidFill>
                  <a:srgbClr val="FF0000"/>
                </a:solidFill>
              </a:rPr>
              <a:t> for poisson </a:t>
            </a:r>
            <a:r>
              <a:rPr lang="fr-FR" sz="1200" dirty="0" err="1">
                <a:solidFill>
                  <a:srgbClr val="FF0000"/>
                </a:solidFill>
              </a:rPr>
              <a:t>family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taken</a:t>
            </a:r>
            <a:r>
              <a:rPr lang="fr-FR" sz="1200" dirty="0">
                <a:solidFill>
                  <a:srgbClr val="FF0000"/>
                </a:solidFill>
              </a:rPr>
              <a:t> to </a:t>
            </a:r>
            <a:r>
              <a:rPr lang="fr-FR" sz="1200" dirty="0" err="1">
                <a:solidFill>
                  <a:srgbClr val="FF0000"/>
                </a:solidFill>
              </a:rPr>
              <a:t>be</a:t>
            </a:r>
            <a:r>
              <a:rPr lang="fr-FR" sz="1200" dirty="0">
                <a:solidFill>
                  <a:srgbClr val="FF0000"/>
                </a:solidFill>
              </a:rPr>
              <a:t> 1)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    </a:t>
            </a:r>
            <a:r>
              <a:rPr lang="fr-FR" sz="1200" dirty="0" err="1">
                <a:solidFill>
                  <a:srgbClr val="FF0000"/>
                </a:solidFill>
              </a:rPr>
              <a:t>Null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: 79.812  on 26 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Residual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: 16.186  on 23 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AIC: 113.59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Number</a:t>
            </a:r>
            <a:r>
              <a:rPr lang="fr-FR" sz="1200" dirty="0">
                <a:solidFill>
                  <a:srgbClr val="FF0000"/>
                </a:solidFill>
              </a:rPr>
              <a:t> of Fisher </a:t>
            </a:r>
            <a:r>
              <a:rPr lang="fr-FR" sz="1200" dirty="0" err="1">
                <a:solidFill>
                  <a:srgbClr val="FF0000"/>
                </a:solidFill>
              </a:rPr>
              <a:t>Scoring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iterations</a:t>
            </a:r>
            <a:r>
              <a:rPr lang="fr-FR" sz="1200" dirty="0">
                <a:solidFill>
                  <a:srgbClr val="FF0000"/>
                </a:solidFill>
              </a:rPr>
              <a:t>: 4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400" y="809936"/>
            <a:ext cx="947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lomo.pois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glm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NSPEC~DSOUR+LATI+log.SURF,family</a:t>
            </a:r>
            <a:r>
              <a:rPr lang="fr-FR" dirty="0">
                <a:solidFill>
                  <a:schemeClr val="accent1"/>
                </a:solidFill>
              </a:rPr>
              <a:t>="</a:t>
            </a:r>
            <a:r>
              <a:rPr lang="fr-FR" dirty="0" err="1">
                <a:solidFill>
                  <a:schemeClr val="accent1"/>
                </a:solidFill>
              </a:rPr>
              <a:t>poisson",data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lomolino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5330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62" y="980123"/>
            <a:ext cx="4756048" cy="221889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60401" y="336957"/>
            <a:ext cx="1119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de Poisson sous R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9287933" y="440604"/>
            <a:ext cx="176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Surdispersion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6914144" y="3206658"/>
            <a:ext cx="4939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paramètres ne sont bien estimée que si la </a:t>
            </a:r>
            <a:r>
              <a:rPr lang="fr-FR" b="1" dirty="0" err="1"/>
              <a:t>surdispersion</a:t>
            </a:r>
            <a:r>
              <a:rPr lang="fr-FR" b="1" dirty="0"/>
              <a:t> est faible </a:t>
            </a:r>
            <a:r>
              <a:rPr lang="fr-FR" dirty="0"/>
              <a:t>ou bien prise en compte par les variables explicatives.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8127542" y="4155094"/>
                <a:ext cx="1747273" cy="596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542" y="4155094"/>
                <a:ext cx="1747273" cy="5968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/>
          <p:cNvSpPr txBox="1"/>
          <p:nvPr/>
        </p:nvSpPr>
        <p:spPr>
          <a:xfrm>
            <a:off x="5828191" y="4114263"/>
            <a:ext cx="157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Résidus de Pearson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626599" y="4760594"/>
            <a:ext cx="157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Nb de paramètres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914144" y="4769201"/>
            <a:ext cx="157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Nb de données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7306733" y="4368800"/>
            <a:ext cx="6265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8051799" y="4842933"/>
            <a:ext cx="437145" cy="299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9213496" y="4751989"/>
            <a:ext cx="413103" cy="390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60401" y="1334515"/>
            <a:ext cx="6096000" cy="49552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>
                <a:solidFill>
                  <a:schemeClr val="accent1"/>
                </a:solidFill>
              </a:rPr>
              <a:t>&gt; </a:t>
            </a:r>
            <a:r>
              <a:rPr lang="fr-FR" sz="1600" dirty="0" err="1">
                <a:solidFill>
                  <a:schemeClr val="accent1"/>
                </a:solidFill>
              </a:rPr>
              <a:t>summary</a:t>
            </a:r>
            <a:r>
              <a:rPr lang="fr-FR" sz="1600" dirty="0">
                <a:solidFill>
                  <a:schemeClr val="accent1"/>
                </a:solidFill>
              </a:rPr>
              <a:t>(</a:t>
            </a:r>
            <a:r>
              <a:rPr lang="fr-FR" sz="1600" dirty="0" err="1">
                <a:solidFill>
                  <a:schemeClr val="accent1"/>
                </a:solidFill>
              </a:rPr>
              <a:t>lomo.pois</a:t>
            </a:r>
            <a:r>
              <a:rPr lang="fr-FR" sz="1600" dirty="0">
                <a:solidFill>
                  <a:schemeClr val="accent1"/>
                </a:solidFill>
              </a:rPr>
              <a:t>)</a:t>
            </a:r>
          </a:p>
          <a:p>
            <a:endParaRPr lang="fr-FR" sz="1200" dirty="0"/>
          </a:p>
          <a:p>
            <a:r>
              <a:rPr lang="fr-FR" sz="12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glm</a:t>
            </a:r>
            <a:r>
              <a:rPr lang="fr-FR" sz="1200" dirty="0">
                <a:solidFill>
                  <a:srgbClr val="FF0000"/>
                </a:solidFill>
              </a:rPr>
              <a:t>(formula = NSPEC ~ DSOUR + LATI + </a:t>
            </a:r>
            <a:r>
              <a:rPr lang="fr-FR" sz="1200" dirty="0" err="1">
                <a:solidFill>
                  <a:srgbClr val="FF0000"/>
                </a:solidFill>
              </a:rPr>
              <a:t>log.SURF</a:t>
            </a:r>
            <a:r>
              <a:rPr lang="fr-FR" sz="1200" dirty="0">
                <a:solidFill>
                  <a:srgbClr val="FF0000"/>
                </a:solidFill>
              </a:rPr>
              <a:t>, </a:t>
            </a:r>
            <a:r>
              <a:rPr lang="fr-FR" sz="1200" dirty="0" err="1">
                <a:solidFill>
                  <a:srgbClr val="FF0000"/>
                </a:solidFill>
              </a:rPr>
              <a:t>family</a:t>
            </a:r>
            <a:r>
              <a:rPr lang="fr-FR" sz="1200" dirty="0">
                <a:solidFill>
                  <a:srgbClr val="FF0000"/>
                </a:solidFill>
              </a:rPr>
              <a:t> = "poisson",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data = </a:t>
            </a:r>
            <a:r>
              <a:rPr lang="fr-FR" sz="1200" dirty="0" err="1">
                <a:solidFill>
                  <a:srgbClr val="FF0000"/>
                </a:solidFill>
              </a:rPr>
              <a:t>lomolino</a:t>
            </a:r>
            <a:r>
              <a:rPr lang="fr-FR" sz="1200" dirty="0">
                <a:solidFill>
                  <a:srgbClr val="FF0000"/>
                </a:solidFill>
              </a:rPr>
              <a:t>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Residuals</a:t>
            </a:r>
            <a:r>
              <a:rPr lang="fr-FR" sz="1200" dirty="0">
                <a:solidFill>
                  <a:srgbClr val="FF0000"/>
                </a:solidFill>
              </a:rPr>
              <a:t>: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Min       1Q   </a:t>
            </a:r>
            <a:r>
              <a:rPr lang="fr-FR" sz="1200" dirty="0" err="1">
                <a:solidFill>
                  <a:srgbClr val="FF0000"/>
                </a:solidFill>
              </a:rPr>
              <a:t>Median</a:t>
            </a:r>
            <a:r>
              <a:rPr lang="fr-FR" sz="1200" dirty="0">
                <a:solidFill>
                  <a:srgbClr val="FF0000"/>
                </a:solidFill>
              </a:rPr>
              <a:t>       3Q      Max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-1.4761  -0.5546  -0.2689   0.6151   1.6047 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z value Pr(&gt;|z|)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0.962352   2.378929   0.405 0.685822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DSOUR       -0.004844   0.002293  -2.112 0.034658 *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LATI         0.005556   0.061324   0.091 0.927811    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log.SURF</a:t>
            </a:r>
            <a:r>
              <a:rPr lang="fr-FR" sz="1200" dirty="0">
                <a:solidFill>
                  <a:srgbClr val="FF0000"/>
                </a:solidFill>
              </a:rPr>
              <a:t>     0.199604   0.054362   3.672 0.000241 ***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Signif</a:t>
            </a:r>
            <a:r>
              <a:rPr lang="fr-FR" sz="12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(Dispersion </a:t>
            </a:r>
            <a:r>
              <a:rPr lang="fr-FR" sz="1200" dirty="0" err="1">
                <a:solidFill>
                  <a:srgbClr val="FF0000"/>
                </a:solidFill>
              </a:rPr>
              <a:t>parameter</a:t>
            </a:r>
            <a:r>
              <a:rPr lang="fr-FR" sz="1200" dirty="0">
                <a:solidFill>
                  <a:srgbClr val="FF0000"/>
                </a:solidFill>
              </a:rPr>
              <a:t> for poisson </a:t>
            </a:r>
            <a:r>
              <a:rPr lang="fr-FR" sz="1200" dirty="0" err="1">
                <a:solidFill>
                  <a:srgbClr val="FF0000"/>
                </a:solidFill>
              </a:rPr>
              <a:t>family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taken</a:t>
            </a:r>
            <a:r>
              <a:rPr lang="fr-FR" sz="1200" dirty="0">
                <a:solidFill>
                  <a:srgbClr val="FF0000"/>
                </a:solidFill>
              </a:rPr>
              <a:t> to </a:t>
            </a:r>
            <a:r>
              <a:rPr lang="fr-FR" sz="1200" dirty="0" err="1">
                <a:solidFill>
                  <a:srgbClr val="FF0000"/>
                </a:solidFill>
              </a:rPr>
              <a:t>be</a:t>
            </a:r>
            <a:r>
              <a:rPr lang="fr-FR" sz="1200" dirty="0">
                <a:solidFill>
                  <a:srgbClr val="FF0000"/>
                </a:solidFill>
              </a:rPr>
              <a:t> 1)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    </a:t>
            </a:r>
            <a:r>
              <a:rPr lang="fr-FR" sz="1200" dirty="0" err="1">
                <a:solidFill>
                  <a:srgbClr val="FF0000"/>
                </a:solidFill>
              </a:rPr>
              <a:t>Null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: 79.812  on 26 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Residual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: 16.186  on 23 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AIC: 113.59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Number</a:t>
            </a:r>
            <a:r>
              <a:rPr lang="fr-FR" sz="1200" dirty="0">
                <a:solidFill>
                  <a:srgbClr val="FF0000"/>
                </a:solidFill>
              </a:rPr>
              <a:t> of Fisher </a:t>
            </a:r>
            <a:r>
              <a:rPr lang="fr-FR" sz="1200" dirty="0" err="1">
                <a:solidFill>
                  <a:srgbClr val="FF0000"/>
                </a:solidFill>
              </a:rPr>
              <a:t>Scoring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iterations</a:t>
            </a:r>
            <a:r>
              <a:rPr lang="fr-FR" sz="1200" dirty="0">
                <a:solidFill>
                  <a:srgbClr val="FF0000"/>
                </a:solidFill>
              </a:rPr>
              <a:t>: 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0400" y="809936"/>
            <a:ext cx="947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lomo.pois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glm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NSPEC~DSOUR+LATI+log.SURF,family</a:t>
            </a:r>
            <a:r>
              <a:rPr lang="fr-FR" dirty="0">
                <a:solidFill>
                  <a:schemeClr val="accent1"/>
                </a:solidFill>
              </a:rPr>
              <a:t>="</a:t>
            </a:r>
            <a:r>
              <a:rPr lang="fr-FR" dirty="0" err="1">
                <a:solidFill>
                  <a:schemeClr val="accent1"/>
                </a:solidFill>
              </a:rPr>
              <a:t>poisson",data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lomolino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5527210" y="5480657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>
                <a:solidFill>
                  <a:schemeClr val="accent1"/>
                </a:solidFill>
              </a:rPr>
              <a:t>&gt; </a:t>
            </a:r>
            <a:r>
              <a:rPr lang="fr-FR" sz="1600" dirty="0" err="1">
                <a:solidFill>
                  <a:schemeClr val="accent1"/>
                </a:solidFill>
              </a:rPr>
              <a:t>res.lomo.pois</a:t>
            </a:r>
            <a:r>
              <a:rPr lang="fr-FR" sz="1600" dirty="0">
                <a:solidFill>
                  <a:schemeClr val="accent1"/>
                </a:solidFill>
              </a:rPr>
              <a:t>=</a:t>
            </a:r>
            <a:r>
              <a:rPr lang="fr-FR" sz="1600" dirty="0" err="1">
                <a:solidFill>
                  <a:schemeClr val="accent1"/>
                </a:solidFill>
              </a:rPr>
              <a:t>residuals</a:t>
            </a:r>
            <a:r>
              <a:rPr lang="fr-FR" sz="1600" dirty="0">
                <a:solidFill>
                  <a:schemeClr val="accent1"/>
                </a:solidFill>
              </a:rPr>
              <a:t>(</a:t>
            </a:r>
            <a:r>
              <a:rPr lang="fr-FR" sz="1600" dirty="0" err="1">
                <a:solidFill>
                  <a:schemeClr val="accent1"/>
                </a:solidFill>
              </a:rPr>
              <a:t>lomo.pois</a:t>
            </a:r>
            <a:r>
              <a:rPr lang="fr-FR" sz="1600" dirty="0">
                <a:solidFill>
                  <a:schemeClr val="accent1"/>
                </a:solidFill>
              </a:rPr>
              <a:t>, type = "</a:t>
            </a:r>
            <a:r>
              <a:rPr lang="fr-FR" sz="1600" dirty="0" err="1">
                <a:solidFill>
                  <a:schemeClr val="accent1"/>
                </a:solidFill>
              </a:rPr>
              <a:t>pearson</a:t>
            </a:r>
            <a:r>
              <a:rPr lang="fr-FR" sz="1600" dirty="0">
                <a:solidFill>
                  <a:schemeClr val="accent1"/>
                </a:solidFill>
              </a:rPr>
              <a:t>")</a:t>
            </a:r>
          </a:p>
          <a:p>
            <a:r>
              <a:rPr lang="fr-FR" sz="1600" dirty="0">
                <a:solidFill>
                  <a:schemeClr val="accent1"/>
                </a:solidFill>
              </a:rPr>
              <a:t>&gt; N=</a:t>
            </a:r>
            <a:r>
              <a:rPr lang="fr-FR" sz="1600" dirty="0" err="1">
                <a:solidFill>
                  <a:schemeClr val="accent1"/>
                </a:solidFill>
              </a:rPr>
              <a:t>nrow</a:t>
            </a:r>
            <a:r>
              <a:rPr lang="fr-FR" sz="1600" dirty="0">
                <a:solidFill>
                  <a:schemeClr val="accent1"/>
                </a:solidFill>
              </a:rPr>
              <a:t>(</a:t>
            </a:r>
            <a:r>
              <a:rPr lang="fr-FR" sz="1600" dirty="0" err="1">
                <a:solidFill>
                  <a:schemeClr val="accent1"/>
                </a:solidFill>
              </a:rPr>
              <a:t>lomolino</a:t>
            </a:r>
            <a:r>
              <a:rPr lang="fr-FR" sz="1600" dirty="0">
                <a:solidFill>
                  <a:schemeClr val="accent1"/>
                </a:solidFill>
              </a:rPr>
              <a:t>)</a:t>
            </a:r>
          </a:p>
          <a:p>
            <a:r>
              <a:rPr lang="fr-FR" sz="1600" dirty="0">
                <a:solidFill>
                  <a:schemeClr val="accent1"/>
                </a:solidFill>
              </a:rPr>
              <a:t>&gt; k=</a:t>
            </a:r>
            <a:r>
              <a:rPr lang="fr-FR" sz="1600" dirty="0" err="1">
                <a:solidFill>
                  <a:schemeClr val="accent1"/>
                </a:solidFill>
              </a:rPr>
              <a:t>length</a:t>
            </a:r>
            <a:r>
              <a:rPr lang="fr-FR" sz="1600" dirty="0">
                <a:solidFill>
                  <a:schemeClr val="accent1"/>
                </a:solidFill>
              </a:rPr>
              <a:t>(</a:t>
            </a:r>
            <a:r>
              <a:rPr lang="fr-FR" sz="1600" dirty="0" err="1">
                <a:solidFill>
                  <a:schemeClr val="accent1"/>
                </a:solidFill>
              </a:rPr>
              <a:t>coef</a:t>
            </a:r>
            <a:r>
              <a:rPr lang="fr-FR" sz="1600" dirty="0">
                <a:solidFill>
                  <a:schemeClr val="accent1"/>
                </a:solidFill>
              </a:rPr>
              <a:t>(</a:t>
            </a:r>
            <a:r>
              <a:rPr lang="fr-FR" sz="1600" dirty="0" err="1">
                <a:solidFill>
                  <a:schemeClr val="accent1"/>
                </a:solidFill>
              </a:rPr>
              <a:t>lomo.pois</a:t>
            </a:r>
            <a:r>
              <a:rPr lang="fr-FR" sz="1600" dirty="0">
                <a:solidFill>
                  <a:schemeClr val="accent1"/>
                </a:solidFill>
              </a:rPr>
              <a:t>))   </a:t>
            </a:r>
          </a:p>
          <a:p>
            <a:r>
              <a:rPr lang="fr-FR" sz="1600" dirty="0">
                <a:solidFill>
                  <a:schemeClr val="accent1"/>
                </a:solidFill>
              </a:rPr>
              <a:t>&gt; </a:t>
            </a:r>
            <a:r>
              <a:rPr lang="fr-FR" sz="1600" dirty="0" err="1">
                <a:solidFill>
                  <a:schemeClr val="accent1"/>
                </a:solidFill>
              </a:rPr>
              <a:t>sum</a:t>
            </a:r>
            <a:r>
              <a:rPr lang="fr-FR" sz="1600" dirty="0">
                <a:solidFill>
                  <a:schemeClr val="accent1"/>
                </a:solidFill>
              </a:rPr>
              <a:t>(res.lomo.pois^2) / (N - k)</a:t>
            </a:r>
          </a:p>
          <a:p>
            <a:r>
              <a:rPr lang="fr-FR" sz="1600" dirty="0">
                <a:solidFill>
                  <a:srgbClr val="FF0000"/>
                </a:solidFill>
              </a:rPr>
              <a:t>[1] 0.7227147</a:t>
            </a:r>
          </a:p>
        </p:txBody>
      </p:sp>
    </p:spTree>
    <p:extLst>
      <p:ext uri="{BB962C8B-B14F-4D97-AF65-F5344CB8AC3E}">
        <p14:creationId xmlns:p14="http://schemas.microsoft.com/office/powerpoint/2010/main" val="3800132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92176" y="3285066"/>
            <a:ext cx="5308600" cy="1481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660401" y="336957"/>
            <a:ext cx="1119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de Poisson sous R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45866" y="1771303"/>
            <a:ext cx="48937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paramètres sont estimés sur l’échelle du lien log!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 richesse diminue </a:t>
            </a:r>
            <a:r>
              <a:rPr lang="fr-FR" dirty="0"/>
              <a:t>sensiblement lorsqu’on s’éloigne de la source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latitude n’a </a:t>
            </a:r>
            <a:r>
              <a:rPr lang="fr-FR" b="1" dirty="0"/>
              <a:t>pas d’effet </a:t>
            </a:r>
            <a:r>
              <a:rPr lang="fr-FR" dirty="0"/>
              <a:t>sur la richesse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 richesse augmente </a:t>
            </a:r>
            <a:r>
              <a:rPr lang="fr-FR" dirty="0"/>
              <a:t>lorsque la surface de l’îlot augmente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conclut que la prédiction issue de la théorie des île est soutenue : la richesse diminue lorsqu’ on s’éloigne de la source et lorsque la surface de l’île diminue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538133" y="3069858"/>
            <a:ext cx="2844800" cy="819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4318000" y="3683000"/>
            <a:ext cx="2726267" cy="36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0401" y="1334515"/>
            <a:ext cx="6096000" cy="49552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>
                <a:solidFill>
                  <a:schemeClr val="accent1"/>
                </a:solidFill>
              </a:rPr>
              <a:t>&gt; </a:t>
            </a:r>
            <a:r>
              <a:rPr lang="fr-FR" sz="1600" dirty="0" err="1">
                <a:solidFill>
                  <a:schemeClr val="accent1"/>
                </a:solidFill>
              </a:rPr>
              <a:t>summary</a:t>
            </a:r>
            <a:r>
              <a:rPr lang="fr-FR" sz="1600" dirty="0">
                <a:solidFill>
                  <a:schemeClr val="accent1"/>
                </a:solidFill>
              </a:rPr>
              <a:t>(</a:t>
            </a:r>
            <a:r>
              <a:rPr lang="fr-FR" sz="1600" dirty="0" err="1">
                <a:solidFill>
                  <a:schemeClr val="accent1"/>
                </a:solidFill>
              </a:rPr>
              <a:t>lomo.pois</a:t>
            </a:r>
            <a:r>
              <a:rPr lang="fr-FR" sz="1600" dirty="0">
                <a:solidFill>
                  <a:schemeClr val="accent1"/>
                </a:solidFill>
              </a:rPr>
              <a:t>)</a:t>
            </a:r>
          </a:p>
          <a:p>
            <a:endParaRPr lang="fr-FR" sz="1200" dirty="0"/>
          </a:p>
          <a:p>
            <a:r>
              <a:rPr lang="fr-FR" sz="12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glm</a:t>
            </a:r>
            <a:r>
              <a:rPr lang="fr-FR" sz="1200" dirty="0">
                <a:solidFill>
                  <a:srgbClr val="FF0000"/>
                </a:solidFill>
              </a:rPr>
              <a:t>(formula = NSPEC ~ DSOUR + LATI + </a:t>
            </a:r>
            <a:r>
              <a:rPr lang="fr-FR" sz="1200" dirty="0" err="1">
                <a:solidFill>
                  <a:srgbClr val="FF0000"/>
                </a:solidFill>
              </a:rPr>
              <a:t>log.SURF</a:t>
            </a:r>
            <a:r>
              <a:rPr lang="fr-FR" sz="1200" dirty="0">
                <a:solidFill>
                  <a:srgbClr val="FF0000"/>
                </a:solidFill>
              </a:rPr>
              <a:t>, </a:t>
            </a:r>
            <a:r>
              <a:rPr lang="fr-FR" sz="1200" dirty="0" err="1">
                <a:solidFill>
                  <a:srgbClr val="FF0000"/>
                </a:solidFill>
              </a:rPr>
              <a:t>family</a:t>
            </a:r>
            <a:r>
              <a:rPr lang="fr-FR" sz="1200" dirty="0">
                <a:solidFill>
                  <a:srgbClr val="FF0000"/>
                </a:solidFill>
              </a:rPr>
              <a:t> = "poisson",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data = </a:t>
            </a:r>
            <a:r>
              <a:rPr lang="fr-FR" sz="1200" dirty="0" err="1">
                <a:solidFill>
                  <a:srgbClr val="FF0000"/>
                </a:solidFill>
              </a:rPr>
              <a:t>lomolino</a:t>
            </a:r>
            <a:r>
              <a:rPr lang="fr-FR" sz="1200" dirty="0">
                <a:solidFill>
                  <a:srgbClr val="FF0000"/>
                </a:solidFill>
              </a:rPr>
              <a:t>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Residuals</a:t>
            </a:r>
            <a:r>
              <a:rPr lang="fr-FR" sz="1200" dirty="0">
                <a:solidFill>
                  <a:srgbClr val="FF0000"/>
                </a:solidFill>
              </a:rPr>
              <a:t>: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Min       1Q   </a:t>
            </a:r>
            <a:r>
              <a:rPr lang="fr-FR" sz="1200" dirty="0" err="1">
                <a:solidFill>
                  <a:srgbClr val="FF0000"/>
                </a:solidFill>
              </a:rPr>
              <a:t>Median</a:t>
            </a:r>
            <a:r>
              <a:rPr lang="fr-FR" sz="1200" dirty="0">
                <a:solidFill>
                  <a:srgbClr val="FF0000"/>
                </a:solidFill>
              </a:rPr>
              <a:t>       3Q      Max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-1.4761  -0.5546  -0.2689   0.6151   1.6047 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z value Pr(&gt;|z|)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0.962352   2.378929   0.405 0.685822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DSOUR       -0.004844   0.002293  -2.112 0.034658 *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LATI         0.005556   0.061324   0.091 0.927811    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log.SURF</a:t>
            </a:r>
            <a:r>
              <a:rPr lang="fr-FR" sz="1200" dirty="0">
                <a:solidFill>
                  <a:srgbClr val="FF0000"/>
                </a:solidFill>
              </a:rPr>
              <a:t>     0.199604   0.054362   3.672 0.000241 ***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Signif</a:t>
            </a:r>
            <a:r>
              <a:rPr lang="fr-FR" sz="12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(Dispersion </a:t>
            </a:r>
            <a:r>
              <a:rPr lang="fr-FR" sz="1200" dirty="0" err="1">
                <a:solidFill>
                  <a:srgbClr val="FF0000"/>
                </a:solidFill>
              </a:rPr>
              <a:t>parameter</a:t>
            </a:r>
            <a:r>
              <a:rPr lang="fr-FR" sz="1200" dirty="0">
                <a:solidFill>
                  <a:srgbClr val="FF0000"/>
                </a:solidFill>
              </a:rPr>
              <a:t> for poisson </a:t>
            </a:r>
            <a:r>
              <a:rPr lang="fr-FR" sz="1200" dirty="0" err="1">
                <a:solidFill>
                  <a:srgbClr val="FF0000"/>
                </a:solidFill>
              </a:rPr>
              <a:t>family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taken</a:t>
            </a:r>
            <a:r>
              <a:rPr lang="fr-FR" sz="1200" dirty="0">
                <a:solidFill>
                  <a:srgbClr val="FF0000"/>
                </a:solidFill>
              </a:rPr>
              <a:t> to </a:t>
            </a:r>
            <a:r>
              <a:rPr lang="fr-FR" sz="1200" dirty="0" err="1">
                <a:solidFill>
                  <a:srgbClr val="FF0000"/>
                </a:solidFill>
              </a:rPr>
              <a:t>be</a:t>
            </a:r>
            <a:r>
              <a:rPr lang="fr-FR" sz="1200" dirty="0">
                <a:solidFill>
                  <a:srgbClr val="FF0000"/>
                </a:solidFill>
              </a:rPr>
              <a:t> 1)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    </a:t>
            </a:r>
            <a:r>
              <a:rPr lang="fr-FR" sz="1200" dirty="0" err="1">
                <a:solidFill>
                  <a:srgbClr val="FF0000"/>
                </a:solidFill>
              </a:rPr>
              <a:t>Null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: 79.812  on 26 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Residual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: 16.186  on 23 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AIC: 113.59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Number</a:t>
            </a:r>
            <a:r>
              <a:rPr lang="fr-FR" sz="1200" dirty="0">
                <a:solidFill>
                  <a:srgbClr val="FF0000"/>
                </a:solidFill>
              </a:rPr>
              <a:t> of Fisher </a:t>
            </a:r>
            <a:r>
              <a:rPr lang="fr-FR" sz="1200" dirty="0" err="1">
                <a:solidFill>
                  <a:srgbClr val="FF0000"/>
                </a:solidFill>
              </a:rPr>
              <a:t>Scoring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iterations</a:t>
            </a:r>
            <a:r>
              <a:rPr lang="fr-FR" sz="1200" dirty="0">
                <a:solidFill>
                  <a:srgbClr val="FF0000"/>
                </a:solidFill>
              </a:rPr>
              <a:t>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0400" y="809936"/>
            <a:ext cx="947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lomo.pois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glm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NSPEC~DSOUR+LATI+log.SURF,family</a:t>
            </a:r>
            <a:r>
              <a:rPr lang="fr-FR" dirty="0">
                <a:solidFill>
                  <a:schemeClr val="accent1"/>
                </a:solidFill>
              </a:rPr>
              <a:t>="</a:t>
            </a:r>
            <a:r>
              <a:rPr lang="fr-FR" dirty="0" err="1">
                <a:solidFill>
                  <a:schemeClr val="accent1"/>
                </a:solidFill>
              </a:rPr>
              <a:t>poisson",data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lomolino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4538133" y="4284133"/>
            <a:ext cx="2607733" cy="5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040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60401" y="336957"/>
            <a:ext cx="1119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de Poisson sous R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45866" y="1502688"/>
            <a:ext cx="48937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les incidence rate ratios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 richesse spécifique est multipliée par 0.99 à chaque km d’éloignement de la source </a:t>
            </a:r>
            <a:r>
              <a:rPr lang="fr-FR" dirty="0"/>
              <a:t>(= diminue faiblement avec l’éloignement)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latitude n’a </a:t>
            </a:r>
            <a:r>
              <a:rPr lang="fr-FR" b="1" dirty="0"/>
              <a:t>pas d’effet </a:t>
            </a:r>
            <a:r>
              <a:rPr lang="fr-FR" dirty="0"/>
              <a:t>sur la richesse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 richesse est multipliée par 1.2 </a:t>
            </a:r>
            <a:r>
              <a:rPr lang="fr-FR" dirty="0"/>
              <a:t>lorsque le log(surface de l’îlot) augmente de 1 = lorsque la surface de l’îlot augmente de 2.5 km²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conclut que la prédiction issue de la théorie des île est soutenue : la richesse diminue lorsqu’ on s’éloigne de la source et lorsque la surface de l’île diminue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5807075" y="2503229"/>
            <a:ext cx="1422400" cy="1685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5716057" y="3676650"/>
            <a:ext cx="1363134" cy="770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0400" y="809936"/>
            <a:ext cx="947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lomo.pois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glm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NSPEC~DSOUR+LATI+log.SURF,family</a:t>
            </a:r>
            <a:r>
              <a:rPr lang="fr-FR" dirty="0">
                <a:solidFill>
                  <a:schemeClr val="accent1"/>
                </a:solidFill>
              </a:rPr>
              <a:t>="</a:t>
            </a:r>
            <a:r>
              <a:rPr lang="fr-FR" dirty="0" err="1">
                <a:solidFill>
                  <a:schemeClr val="accent1"/>
                </a:solidFill>
              </a:rPr>
              <a:t>poisson",data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lomolino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5740400" y="4748812"/>
            <a:ext cx="1489075" cy="5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95275" y="16861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En GLM de Poisson, on ne calcule pas des </a:t>
            </a:r>
            <a:r>
              <a:rPr lang="fr-FR" dirty="0" err="1"/>
              <a:t>odds</a:t>
            </a:r>
            <a:r>
              <a:rPr lang="fr-FR" dirty="0"/>
              <a:t> ratios mais des incidence rate ratios, qui restent l’exponentielle des paramètres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316758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</a:rPr>
              <a:t>eform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</a:rPr>
              <a:t>lomo.pois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                     </a:t>
            </a:r>
            <a:r>
              <a:rPr lang="fr-FR" dirty="0" err="1">
                <a:solidFill>
                  <a:srgbClr val="FF0000"/>
                </a:solidFill>
              </a:rPr>
              <a:t>exp</a:t>
            </a:r>
            <a:r>
              <a:rPr lang="fr-FR" dirty="0">
                <a:solidFill>
                  <a:srgbClr val="FF0000"/>
                </a:solidFill>
              </a:rPr>
              <a:t>(beta)      2.5 %      97.5 %</a:t>
            </a:r>
          </a:p>
          <a:p>
            <a:r>
              <a:rPr lang="fr-FR" dirty="0">
                <a:solidFill>
                  <a:srgbClr val="FF0000"/>
                </a:solidFill>
              </a:rPr>
              <a:t>(</a:t>
            </a:r>
            <a:r>
              <a:rPr lang="fr-FR" dirty="0" err="1">
                <a:solidFill>
                  <a:srgbClr val="FF0000"/>
                </a:solidFill>
              </a:rPr>
              <a:t>Intercept</a:t>
            </a:r>
            <a:r>
              <a:rPr lang="fr-FR" dirty="0">
                <a:solidFill>
                  <a:srgbClr val="FF0000"/>
                </a:solidFill>
              </a:rPr>
              <a:t>)  2.6178461       0.02471701 277.2632492</a:t>
            </a:r>
          </a:p>
          <a:p>
            <a:r>
              <a:rPr lang="fr-FR" dirty="0">
                <a:solidFill>
                  <a:srgbClr val="FF0000"/>
                </a:solidFill>
              </a:rPr>
              <a:t>DSOUR         0.9951677       0.99070488   0.9996507</a:t>
            </a:r>
          </a:p>
          <a:p>
            <a:r>
              <a:rPr lang="fr-FR" dirty="0">
                <a:solidFill>
                  <a:srgbClr val="FF0000"/>
                </a:solidFill>
              </a:rPr>
              <a:t>LATI              1.0055714       0.89168964   1.1339975</a:t>
            </a:r>
          </a:p>
          <a:p>
            <a:r>
              <a:rPr lang="fr-FR" dirty="0" err="1">
                <a:solidFill>
                  <a:srgbClr val="FF0000"/>
                </a:solidFill>
              </a:rPr>
              <a:t>log.SURF</a:t>
            </a:r>
            <a:r>
              <a:rPr lang="fr-FR" dirty="0">
                <a:solidFill>
                  <a:srgbClr val="FF0000"/>
                </a:solidFill>
              </a:rPr>
              <a:t>      1.2209192       1.09752461   1.3581870</a:t>
            </a:r>
          </a:p>
        </p:txBody>
      </p:sp>
    </p:spTree>
    <p:extLst>
      <p:ext uri="{BB962C8B-B14F-4D97-AF65-F5344CB8AC3E}">
        <p14:creationId xmlns:p14="http://schemas.microsoft.com/office/powerpoint/2010/main" val="3347262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93" y="365125"/>
            <a:ext cx="11044707" cy="1325563"/>
          </a:xfrm>
        </p:spPr>
        <p:txBody>
          <a:bodyPr/>
          <a:lstStyle/>
          <a:p>
            <a:r>
              <a:rPr lang="fr-FR" dirty="0"/>
              <a:t>L’invasion de la processionnaire du pin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78" y="1690688"/>
            <a:ext cx="5528254" cy="37332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57" y="1690688"/>
            <a:ext cx="2707053" cy="3733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70743" y="6142081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« JD_chenilles.txt"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53" y="5557870"/>
            <a:ext cx="1237919" cy="116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23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60401" y="336957"/>
            <a:ext cx="1119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GLM de Poisson sous R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9250825" y="3549650"/>
            <a:ext cx="2659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L’intervalle de confiance est asymétrique (ne peut pas descendre dans des valeurs négatives)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0400" y="809936"/>
            <a:ext cx="947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lomo.pois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glm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NSPEC~DSOUR+LATI+log.SURF,family</a:t>
            </a:r>
            <a:r>
              <a:rPr lang="fr-FR" dirty="0">
                <a:solidFill>
                  <a:schemeClr val="accent1"/>
                </a:solidFill>
              </a:rPr>
              <a:t>="</a:t>
            </a:r>
            <a:r>
              <a:rPr lang="fr-FR" dirty="0" err="1">
                <a:solidFill>
                  <a:schemeClr val="accent1"/>
                </a:solidFill>
              </a:rPr>
              <a:t>poisson",data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lomolino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3" y="2193076"/>
            <a:ext cx="9000000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03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746702" y="2290927"/>
            <a:ext cx="4724035" cy="321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662604" y="2290927"/>
            <a:ext cx="1016000" cy="321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261258" y="2286476"/>
            <a:ext cx="1016000" cy="3211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34849" y="296214"/>
            <a:ext cx="833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modèle linéaire généralisé de Poisson en bref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594505" y="2290927"/>
                <a:ext cx="6015814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505" y="2290927"/>
                <a:ext cx="6015814" cy="321178"/>
              </a:xfrm>
              <a:prstGeom prst="rect">
                <a:avLst/>
              </a:prstGeom>
              <a:blipFill rotWithShape="0">
                <a:blip r:embed="rId2"/>
                <a:stretch>
                  <a:fillRect b="-32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7799636" y="955353"/>
            <a:ext cx="4277004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conditions sur les résidus sont les mêmes que pour la régression linéaire, mais ils n’ont </a:t>
            </a:r>
            <a:r>
              <a:rPr lang="fr-FR" b="1" dirty="0"/>
              <a:t>pas besoin d’être exactement normaux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Attention à la </a:t>
            </a:r>
            <a:r>
              <a:rPr lang="fr-FR" b="1" dirty="0" err="1"/>
              <a:t>surdispersion</a:t>
            </a:r>
            <a:r>
              <a:rPr lang="fr-FR" b="1" dirty="0"/>
              <a:t> </a:t>
            </a:r>
            <a:r>
              <a:rPr lang="fr-FR" dirty="0"/>
              <a:t>résiduelle</a:t>
            </a:r>
            <a:endParaRPr lang="fr-FR" b="1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mesure d’ajustement est le </a:t>
            </a:r>
            <a:r>
              <a:rPr lang="fr-FR" b="1" dirty="0"/>
              <a:t>% de déviance expliquée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b="1" dirty="0"/>
              <a:t>paramètres sont estimés sur l’échelle de la fonction de lien </a:t>
            </a:r>
            <a:r>
              <a:rPr lang="fr-FR" dirty="0"/>
              <a:t>; l’interprétation sur l’échelle naturelle nécessite le passage aux incidence rate ratios (coefficients multiplicatifs).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33657" y="2286476"/>
                <a:ext cx="884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~P(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57" y="2286476"/>
                <a:ext cx="88402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9655" t="-28261" r="-12414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1258" y="3778908"/>
                <a:ext cx="3344091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Permet de modéliser une variable de réponse assimilable à un </a:t>
                </a:r>
                <a:r>
                  <a:rPr lang="fr-FR" b="1" dirty="0"/>
                  <a:t>comptage:</a:t>
                </a:r>
                <a:endParaRPr lang="fr-FR" dirty="0"/>
              </a:p>
              <a:p>
                <a:r>
                  <a:rPr lang="fr-FR" dirty="0"/>
                  <a:t>- nombre d’individus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Richesse spécifique</a:t>
                </a:r>
              </a:p>
              <a:p>
                <a:endParaRPr lang="fr-FR" dirty="0"/>
              </a:p>
              <a:p>
                <a:r>
                  <a:rPr lang="fr-FR" dirty="0"/>
                  <a:t> variable discrète strictement positive</a:t>
                </a:r>
              </a:p>
              <a:p>
                <a:r>
                  <a:rPr lang="fr-FR" dirty="0"/>
                  <a:t>espérance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≈ moyenne(Y</a:t>
                </a:r>
                <a:r>
                  <a:rPr lang="fr-FR" baseline="-25000" dirty="0"/>
                  <a:t>i</a:t>
                </a:r>
                <a:r>
                  <a:rPr lang="fr-FR" dirty="0"/>
                  <a:t>) ≈ var(Y</a:t>
                </a:r>
                <a:r>
                  <a:rPr lang="fr-FR" baseline="-25000" dirty="0"/>
                  <a:t>i</a:t>
                </a:r>
                <a:r>
                  <a:rPr lang="fr-FR" dirty="0"/>
                  <a:t>)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8" y="3778908"/>
                <a:ext cx="3344091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1642" t="-1279" r="-1642" b="-2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/>
          <p:cNvCxnSpPr/>
          <p:nvPr/>
        </p:nvCxnSpPr>
        <p:spPr>
          <a:xfrm flipH="1" flipV="1">
            <a:off x="407203" y="2640534"/>
            <a:ext cx="1255401" cy="1199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80083" y="884451"/>
            <a:ext cx="3292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 paramètre modélisé est l’ </a:t>
            </a:r>
            <a:r>
              <a:rPr lang="fr-FR" b="1" dirty="0"/>
              <a:t>espérance </a:t>
            </a:r>
            <a:r>
              <a:rPr lang="fr-FR" dirty="0"/>
              <a:t>du comptage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1007386" y="1524403"/>
            <a:ext cx="1448824" cy="7291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2386149" y="1524403"/>
            <a:ext cx="70061" cy="7412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794666" y="3509554"/>
            <a:ext cx="32047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Une </a:t>
            </a:r>
            <a:r>
              <a:rPr lang="fr-FR" b="1" dirty="0"/>
              <a:t>fonction de lien </a:t>
            </a:r>
            <a:r>
              <a:rPr lang="fr-FR" dirty="0"/>
              <a:t>(le plus souvent log) est nécessaire pour linéariser la relation entre la probabilité de succès et les variables explicatives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 flipH="1" flipV="1">
            <a:off x="2081349" y="2649436"/>
            <a:ext cx="2576374" cy="860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9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867" y="195792"/>
            <a:ext cx="10515600" cy="1325563"/>
          </a:xfrm>
        </p:spPr>
        <p:txBody>
          <a:bodyPr/>
          <a:lstStyle/>
          <a:p>
            <a:r>
              <a:rPr lang="fr-FR" dirty="0"/>
              <a:t>En forêt avec le </a:t>
            </a:r>
            <a:r>
              <a:rPr lang="fr-FR" dirty="0" err="1"/>
              <a:t>Titipounamu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45533" y="2269067"/>
            <a:ext cx="4326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Ou </a:t>
            </a:r>
            <a:r>
              <a:rPr lang="fr-FR" sz="2400" dirty="0" err="1"/>
              <a:t>Xénique</a:t>
            </a:r>
            <a:r>
              <a:rPr lang="fr-FR" sz="2400" dirty="0"/>
              <a:t> grimpeur</a:t>
            </a:r>
          </a:p>
          <a:p>
            <a:endParaRPr lang="fr-FR" sz="2400" dirty="0"/>
          </a:p>
          <a:p>
            <a:r>
              <a:rPr lang="fr-FR" sz="2400" dirty="0"/>
              <a:t>		Ou </a:t>
            </a:r>
            <a:r>
              <a:rPr lang="fr-FR" sz="2400" dirty="0" err="1"/>
              <a:t>Rifleman</a:t>
            </a:r>
            <a:endParaRPr lang="fr-FR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800" y="1388533"/>
            <a:ext cx="7417968" cy="48768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572000" y="5833645"/>
            <a:ext cx="2455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</a:rPr>
              <a:t>© S. </a:t>
            </a:r>
            <a:r>
              <a:rPr lang="fr-FR" sz="1600" i="1" dirty="0" err="1">
                <a:solidFill>
                  <a:schemeClr val="bg1"/>
                </a:solidFill>
              </a:rPr>
              <a:t>Meriotte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42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573" y="0"/>
            <a:ext cx="3587427" cy="235848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0279" cy="23597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79" y="1"/>
            <a:ext cx="5415921" cy="23584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6" y="2508886"/>
            <a:ext cx="5737498" cy="15720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747" y="2946399"/>
            <a:ext cx="6040253" cy="27521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38536" y="4324898"/>
            <a:ext cx="1798453" cy="12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18475" y="4566030"/>
            <a:ext cx="7799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Comment un oiseau endémique répond-il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À la </a:t>
            </a:r>
            <a:r>
              <a:rPr lang="fr-FR" b="1" dirty="0"/>
              <a:t>proportion de forêt </a:t>
            </a:r>
            <a:r>
              <a:rPr lang="fr-FR" dirty="0"/>
              <a:t>dans le paysage? (PROPFOR)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À la proportion de </a:t>
            </a:r>
            <a:r>
              <a:rPr lang="fr-FR" b="1" dirty="0"/>
              <a:t>forêt native </a:t>
            </a:r>
            <a:r>
              <a:rPr lang="fr-FR" dirty="0"/>
              <a:t>dans la forêt? (PROPNATFOR)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À l’</a:t>
            </a:r>
            <a:r>
              <a:rPr lang="fr-FR" b="1" dirty="0"/>
              <a:t>hétérogénéité</a:t>
            </a:r>
            <a:r>
              <a:rPr lang="fr-FR" dirty="0"/>
              <a:t> du paysage? (SHA500)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70743" y="6142081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« rifleman.txt »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53" y="5557870"/>
            <a:ext cx="1237919" cy="116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0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298266" y="3380952"/>
            <a:ext cx="4368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Aucune relation claire ne se dessine</a:t>
            </a:r>
          </a:p>
          <a:p>
            <a:endParaRPr lang="fr-FR" dirty="0"/>
          </a:p>
          <a:p>
            <a:r>
              <a:rPr lang="fr-FR" dirty="0"/>
              <a:t>Mais</a:t>
            </a:r>
          </a:p>
          <a:p>
            <a:endParaRPr lang="fr-FR" dirty="0"/>
          </a:p>
          <a:p>
            <a:r>
              <a:rPr lang="fr-FR" dirty="0"/>
              <a:t>Le </a:t>
            </a:r>
            <a:r>
              <a:rPr lang="fr-FR" dirty="0" err="1"/>
              <a:t>Xénique</a:t>
            </a:r>
            <a:r>
              <a:rPr lang="fr-FR" dirty="0"/>
              <a:t> est une espèce relativement rare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Un </a:t>
            </a:r>
            <a:r>
              <a:rPr lang="fr-FR" b="1" dirty="0">
                <a:sym typeface="Wingdings" panose="05000000000000000000" pitchFamily="2" charset="2"/>
              </a:rPr>
              <a:t>excès de 0 </a:t>
            </a:r>
            <a:r>
              <a:rPr lang="fr-FR" dirty="0">
                <a:sym typeface="Wingdings" panose="05000000000000000000" pitchFamily="2" charset="2"/>
              </a:rPr>
              <a:t>(90%!) brouille le message 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298266" y="706104"/>
            <a:ext cx="4817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mean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rifleman$total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[1] 0.1656687</a:t>
            </a:r>
          </a:p>
          <a:p>
            <a:r>
              <a:rPr lang="fr-FR" dirty="0">
                <a:solidFill>
                  <a:schemeClr val="accent1"/>
                </a:solidFill>
              </a:rPr>
              <a:t>&gt; var(</a:t>
            </a:r>
            <a:r>
              <a:rPr lang="fr-FR" dirty="0" err="1">
                <a:solidFill>
                  <a:schemeClr val="accent1"/>
                </a:solidFill>
              </a:rPr>
              <a:t>rifleman$total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[1] 0.342499</a:t>
            </a:r>
          </a:p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sum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rifleman$total</a:t>
            </a:r>
            <a:r>
              <a:rPr lang="fr-FR" dirty="0">
                <a:solidFill>
                  <a:schemeClr val="accent1"/>
                </a:solidFill>
              </a:rPr>
              <a:t>==0)/</a:t>
            </a:r>
            <a:r>
              <a:rPr lang="fr-FR" dirty="0" err="1">
                <a:solidFill>
                  <a:schemeClr val="accent1"/>
                </a:solidFill>
              </a:rPr>
              <a:t>nrow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rifleman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[1] 0.9041916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1" y="367100"/>
            <a:ext cx="5942857" cy="6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84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9" y="423333"/>
            <a:ext cx="4628908" cy="47017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82933" y="3940370"/>
            <a:ext cx="41910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mean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rif.sim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[1] 0.17</a:t>
            </a:r>
          </a:p>
          <a:p>
            <a:r>
              <a:rPr lang="fr-FR" dirty="0">
                <a:solidFill>
                  <a:schemeClr val="accent1"/>
                </a:solidFill>
              </a:rPr>
              <a:t>&gt; var(</a:t>
            </a:r>
            <a:r>
              <a:rPr lang="fr-FR" dirty="0" err="1">
                <a:solidFill>
                  <a:schemeClr val="accent1"/>
                </a:solidFill>
              </a:rPr>
              <a:t>rif.sim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[1] 0.1832833</a:t>
            </a:r>
          </a:p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sum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rif.sim</a:t>
            </a:r>
            <a:r>
              <a:rPr lang="fr-FR" dirty="0">
                <a:solidFill>
                  <a:schemeClr val="accent1"/>
                </a:solidFill>
              </a:rPr>
              <a:t>==0)/</a:t>
            </a:r>
            <a:r>
              <a:rPr lang="fr-FR" dirty="0" err="1">
                <a:solidFill>
                  <a:schemeClr val="accent1"/>
                </a:solidFill>
              </a:rPr>
              <a:t>length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rif.sim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[1] 0.851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298266" y="3208867"/>
            <a:ext cx="406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Données simulées (loi de Poisson parfaite de même espérance)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98266" y="706104"/>
            <a:ext cx="4817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mean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rifleman$total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[1] 0.1656687</a:t>
            </a:r>
          </a:p>
          <a:p>
            <a:r>
              <a:rPr lang="fr-FR" dirty="0">
                <a:solidFill>
                  <a:schemeClr val="accent1"/>
                </a:solidFill>
              </a:rPr>
              <a:t>&gt; var(</a:t>
            </a:r>
            <a:r>
              <a:rPr lang="fr-FR" dirty="0" err="1">
                <a:solidFill>
                  <a:schemeClr val="accent1"/>
                </a:solidFill>
              </a:rPr>
              <a:t>rifleman$total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[1] 0.342499</a:t>
            </a:r>
          </a:p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sum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rifleman$total</a:t>
            </a:r>
            <a:r>
              <a:rPr lang="fr-FR" dirty="0">
                <a:solidFill>
                  <a:schemeClr val="accent1"/>
                </a:solidFill>
              </a:rPr>
              <a:t>==0)/</a:t>
            </a:r>
            <a:r>
              <a:rPr lang="fr-FR" dirty="0" err="1">
                <a:solidFill>
                  <a:schemeClr val="accent1"/>
                </a:solidFill>
              </a:rPr>
              <a:t>nrow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rifleman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r>
              <a:rPr lang="fr-FR" dirty="0">
                <a:solidFill>
                  <a:srgbClr val="FF0000"/>
                </a:solidFill>
              </a:rPr>
              <a:t>[1] 0.9041916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298266" y="251600"/>
            <a:ext cx="406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Données réelles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067970" y="5958694"/>
            <a:ext cx="900853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L’excès de variance par rapport à la moyenne n’est </a:t>
            </a:r>
            <a:r>
              <a:rPr lang="fr-FR" b="1" dirty="0"/>
              <a:t>pas attendu par une loi de Poisson </a:t>
            </a:r>
            <a:r>
              <a:rPr lang="fr-FR" dirty="0"/>
              <a:t>avec la même espérance : on risque d’avoir des problèmes… </a:t>
            </a:r>
          </a:p>
        </p:txBody>
      </p:sp>
    </p:spTree>
    <p:extLst>
      <p:ext uri="{BB962C8B-B14F-4D97-AF65-F5344CB8AC3E}">
        <p14:creationId xmlns:p14="http://schemas.microsoft.com/office/powerpoint/2010/main" val="2522963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Commençons simple : un GLM de Poisson pourrait-il suffire?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33400" y="1193800"/>
                <a:ext cx="1119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93800"/>
                <a:ext cx="111940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4372" r="-7104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533400" y="1641218"/>
                <a:ext cx="671504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)=</a:t>
                </a:r>
                <a:r>
                  <a:rPr lang="el-GR" dirty="0"/>
                  <a:t>α</a:t>
                </a:r>
                <a:r>
                  <a:rPr lang="fr-F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𝑃𝑅𝑂𝑃𝐹𝑂𝑅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𝑁𝐴𝑇</m:t>
                        </m:r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𝐹𝑂𝑅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fr-FR" dirty="0"/>
                      <m:t>+ 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𝑆𝐻𝐴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500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41218"/>
                <a:ext cx="6715043" cy="299249"/>
              </a:xfrm>
              <a:prstGeom prst="rect">
                <a:avLst/>
              </a:prstGeom>
              <a:blipFill rotWithShape="0">
                <a:blip r:embed="rId3"/>
                <a:stretch>
                  <a:fillRect l="-1635" t="-28571" b="-387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72" y="2110886"/>
            <a:ext cx="4522371" cy="459353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924801" y="3276600"/>
            <a:ext cx="3386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résidus sont assez classiques d’un GLM de Poisson qui explique peu de variance et ne sont donc pas spécialement inquiétants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1913467" y="3632200"/>
            <a:ext cx="1253066" cy="521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625893" y="422298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0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77849" y="2378618"/>
            <a:ext cx="23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abondances &gt;0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1593591" y="2786334"/>
            <a:ext cx="1775996" cy="2057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821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Commençons simple : un GLM de Poisson pourrait-il suffire?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33400" y="1193800"/>
                <a:ext cx="1119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93800"/>
                <a:ext cx="111940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4372" r="-7104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533400" y="1641218"/>
                <a:ext cx="671504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)=</a:t>
                </a:r>
                <a:r>
                  <a:rPr lang="el-GR" dirty="0"/>
                  <a:t>α</a:t>
                </a:r>
                <a:r>
                  <a:rPr lang="fr-F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𝑃𝑅𝑂𝑃𝐹𝑂𝑅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𝑁𝐴𝑇</m:t>
                        </m:r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𝐹𝑂𝑅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fr-FR" dirty="0"/>
                      <m:t>+ 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𝑆𝐻𝐴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500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41218"/>
                <a:ext cx="6715043" cy="299249"/>
              </a:xfrm>
              <a:prstGeom prst="rect">
                <a:avLst/>
              </a:prstGeom>
              <a:blipFill rotWithShape="0">
                <a:blip r:embed="rId3"/>
                <a:stretch>
                  <a:fillRect l="-1635" t="-28571" b="-387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82600" y="249560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res.rif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residuals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rif.pois</a:t>
            </a:r>
            <a:r>
              <a:rPr lang="fr-FR" dirty="0">
                <a:solidFill>
                  <a:schemeClr val="accent1"/>
                </a:solidFill>
              </a:rPr>
              <a:t>, type = "</a:t>
            </a:r>
            <a:r>
              <a:rPr lang="fr-FR" dirty="0" err="1">
                <a:solidFill>
                  <a:schemeClr val="accent1"/>
                </a:solidFill>
              </a:rPr>
              <a:t>pearson</a:t>
            </a:r>
            <a:r>
              <a:rPr lang="fr-FR" dirty="0">
                <a:solidFill>
                  <a:schemeClr val="accent1"/>
                </a:solidFill>
              </a:rPr>
              <a:t>")</a:t>
            </a:r>
          </a:p>
          <a:p>
            <a:r>
              <a:rPr lang="fr-FR" dirty="0">
                <a:solidFill>
                  <a:schemeClr val="accent1"/>
                </a:solidFill>
              </a:rPr>
              <a:t>&gt; N  &lt;- </a:t>
            </a:r>
            <a:r>
              <a:rPr lang="fr-FR" dirty="0" err="1">
                <a:solidFill>
                  <a:schemeClr val="accent1"/>
                </a:solidFill>
              </a:rPr>
              <a:t>nrow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rifleman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r>
              <a:rPr lang="fr-FR" dirty="0">
                <a:solidFill>
                  <a:schemeClr val="accent1"/>
                </a:solidFill>
              </a:rPr>
              <a:t>&gt; p  &lt;- </a:t>
            </a:r>
            <a:r>
              <a:rPr lang="fr-FR" dirty="0" err="1">
                <a:solidFill>
                  <a:schemeClr val="accent1"/>
                </a:solidFill>
              </a:rPr>
              <a:t>length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coef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rif.pois</a:t>
            </a:r>
            <a:r>
              <a:rPr lang="fr-FR" dirty="0">
                <a:solidFill>
                  <a:schemeClr val="accent1"/>
                </a:solidFill>
              </a:rPr>
              <a:t>))   </a:t>
            </a:r>
          </a:p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sum</a:t>
            </a:r>
            <a:r>
              <a:rPr lang="fr-FR" dirty="0">
                <a:solidFill>
                  <a:schemeClr val="accent1"/>
                </a:solidFill>
              </a:rPr>
              <a:t>(res.rif^2) / (N - p)</a:t>
            </a:r>
          </a:p>
          <a:p>
            <a:r>
              <a:rPr lang="fr-FR" dirty="0">
                <a:solidFill>
                  <a:srgbClr val="FF0000"/>
                </a:solidFill>
              </a:rPr>
              <a:t>[1] 2.761172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080934" y="3778198"/>
            <a:ext cx="750993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On détecte une assez forte </a:t>
            </a:r>
            <a:r>
              <a:rPr lang="fr-FR" b="1" dirty="0" err="1"/>
              <a:t>surdispersion</a:t>
            </a:r>
            <a:r>
              <a:rPr lang="fr-FR" b="1" dirty="0"/>
              <a:t> résiduelle </a:t>
            </a:r>
            <a:r>
              <a:rPr lang="fr-FR" dirty="0"/>
              <a:t>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y a </a:t>
            </a:r>
            <a:r>
              <a:rPr lang="fr-FR" b="1" dirty="0"/>
              <a:t>trop de variance </a:t>
            </a:r>
            <a:r>
              <a:rPr lang="fr-FR" dirty="0"/>
              <a:t>par rapport à une loi de Poisson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L’estimateur du maximum de vraisemblance est </a:t>
            </a:r>
            <a:r>
              <a:rPr lang="fr-FR" b="1" dirty="0"/>
              <a:t>probablement faux</a:t>
            </a:r>
            <a:r>
              <a:rPr lang="fr-FR" dirty="0"/>
              <a:t>, dans une mesure inconnue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ne peut donc </a:t>
            </a:r>
            <a:r>
              <a:rPr lang="fr-FR" b="1" dirty="0"/>
              <a:t>pas faire confiance </a:t>
            </a:r>
            <a:r>
              <a:rPr lang="fr-FR" dirty="0"/>
              <a:t>aux paramètres du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051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première solution : le modèle quasi-Poisson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99533" y="1048053"/>
                <a:ext cx="671504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)=</a:t>
                </a:r>
                <a:r>
                  <a:rPr lang="el-GR" dirty="0"/>
                  <a:t>α</a:t>
                </a:r>
                <a:r>
                  <a:rPr lang="fr-F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𝑃𝑅𝑂𝑃𝐹𝑂𝑅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𝑁𝐴𝑇</m:t>
                        </m:r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𝐹𝑂𝑅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fr-FR" dirty="0"/>
                      <m:t>+ 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𝑆𝐻𝐴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500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33" y="1048053"/>
                <a:ext cx="6715043" cy="299249"/>
              </a:xfrm>
              <a:prstGeom prst="rect">
                <a:avLst/>
              </a:prstGeom>
              <a:blipFill rotWithShape="0">
                <a:blip r:embed="rId2"/>
                <a:stretch>
                  <a:fillRect l="-1635" t="-28571" b="-367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31800" y="1670203"/>
                <a:ext cx="1260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1670203"/>
                <a:ext cx="126066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865" r="-966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1800" y="2130604"/>
                <a:ext cx="19059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2130604"/>
                <a:ext cx="190590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962" r="-641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67733" y="3793066"/>
            <a:ext cx="61599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>
                <a:ea typeface="Cambria Math" panose="02040503050406030204" pitchFamily="18" charset="0"/>
              </a:rPr>
              <a:t>est le </a:t>
            </a:r>
            <a:r>
              <a:rPr lang="fr-FR" b="1" dirty="0">
                <a:ea typeface="Cambria Math" panose="02040503050406030204" pitchFamily="18" charset="0"/>
              </a:rPr>
              <a:t>paramètre de </a:t>
            </a:r>
            <a:r>
              <a:rPr lang="fr-FR" b="1" dirty="0" err="1">
                <a:ea typeface="Cambria Math" panose="02040503050406030204" pitchFamily="18" charset="0"/>
              </a:rPr>
              <a:t>surdispersion</a:t>
            </a:r>
            <a:r>
              <a:rPr lang="fr-FR" b="1" dirty="0">
                <a:ea typeface="Cambria Math" panose="02040503050406030204" pitchFamily="18" charset="0"/>
              </a:rPr>
              <a:t> </a:t>
            </a:r>
            <a:r>
              <a:rPr lang="fr-FR" dirty="0">
                <a:ea typeface="Cambria Math" panose="02040503050406030204" pitchFamily="18" charset="0"/>
              </a:rPr>
              <a:t>du modèle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fr-FR" dirty="0">
                <a:ea typeface="Cambria Math" panose="02040503050406030204" pitchFamily="18" charset="0"/>
              </a:rPr>
              <a:t> &gt; 1 = </a:t>
            </a:r>
            <a:r>
              <a:rPr lang="fr-FR" dirty="0" err="1">
                <a:ea typeface="Cambria Math" panose="02040503050406030204" pitchFamily="18" charset="0"/>
              </a:rPr>
              <a:t>surdispersion</a:t>
            </a:r>
            <a:endParaRPr lang="fr-FR" dirty="0">
              <a:ea typeface="Cambria Math" panose="02040503050406030204" pitchFamily="18" charset="0"/>
            </a:endParaRP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fr-FR" dirty="0">
                <a:ea typeface="Cambria Math" panose="02040503050406030204" pitchFamily="18" charset="0"/>
              </a:rPr>
              <a:t> &lt; 1 = sous-dispersion</a:t>
            </a:r>
          </a:p>
          <a:p>
            <a:endParaRPr lang="fr-FR" dirty="0">
              <a:ea typeface="Cambria Math" panose="02040503050406030204" pitchFamily="18" charset="0"/>
            </a:endParaRPr>
          </a:p>
          <a:p>
            <a:r>
              <a:rPr lang="fr-FR" dirty="0">
                <a:ea typeface="Cambria Math" panose="02040503050406030204" pitchFamily="18" charset="0"/>
              </a:rPr>
              <a:t>En général, </a:t>
            </a:r>
          </a:p>
          <a:p>
            <a:endParaRPr lang="fr-FR" dirty="0">
              <a:ea typeface="Cambria Math" panose="02040503050406030204" pitchFamily="18" charset="0"/>
            </a:endParaRPr>
          </a:p>
          <a:p>
            <a:r>
              <a:rPr lang="fr-FR" dirty="0">
                <a:ea typeface="Cambria Math" panose="02040503050406030204" pitchFamily="18" charset="0"/>
              </a:rPr>
              <a:t>- Pas de différence avec un GLM de Poisson si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dirty="0">
                <a:ea typeface="Cambria Math" panose="02040503050406030204" pitchFamily="18" charset="0"/>
              </a:rPr>
              <a:t>&lt; 1.5</a:t>
            </a:r>
          </a:p>
          <a:p>
            <a:pPr marL="285750" indent="-285750">
              <a:buFontTx/>
              <a:buChar char="-"/>
            </a:pPr>
            <a:r>
              <a:rPr lang="fr-FR" dirty="0">
                <a:ea typeface="Cambria Math" panose="02040503050406030204" pitchFamily="18" charset="0"/>
              </a:rPr>
              <a:t>cette méthode suffit si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&lt; </a:t>
            </a:r>
            <a:r>
              <a:rPr lang="fr-FR" dirty="0">
                <a:ea typeface="Cambria Math" panose="02040503050406030204" pitchFamily="18" charset="0"/>
              </a:rPr>
              <a:t>15 à 20</a:t>
            </a:r>
          </a:p>
          <a:p>
            <a:pPr marL="285750" indent="-285750">
              <a:buFontTx/>
              <a:buChar char="-"/>
            </a:pPr>
            <a:r>
              <a:rPr lang="fr-FR" dirty="0">
                <a:ea typeface="Cambria Math" panose="02040503050406030204" pitchFamily="18" charset="0"/>
              </a:rPr>
              <a:t>Sinon, passer sur d’autres méthodes (suite…)</a:t>
            </a:r>
          </a:p>
          <a:p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3269039" y="1661956"/>
            <a:ext cx="6645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a typeface="Cambria Math" panose="02040503050406030204" pitchFamily="18" charset="0"/>
              </a:rPr>
              <a:t>Il n’y a </a:t>
            </a:r>
            <a:r>
              <a:rPr lang="fr-FR" b="1" dirty="0">
                <a:ea typeface="Cambria Math" panose="02040503050406030204" pitchFamily="18" charset="0"/>
              </a:rPr>
              <a:t>pas de vraie partie stochastique </a:t>
            </a:r>
            <a:r>
              <a:rPr lang="fr-FR" dirty="0">
                <a:ea typeface="Cambria Math" panose="02040503050406030204" pitchFamily="18" charset="0"/>
              </a:rPr>
              <a:t>: on spécifie juste le lien entre la moyenne et la variance des comptages, mais </a:t>
            </a:r>
            <a:r>
              <a:rPr lang="fr-FR" b="1" dirty="0">
                <a:ea typeface="Cambria Math" panose="02040503050406030204" pitchFamily="18" charset="0"/>
              </a:rPr>
              <a:t>pas une distribution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87" y="3793066"/>
            <a:ext cx="5659513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ea typeface="Cambria Math" panose="02040503050406030204" pitchFamily="18" charset="0"/>
              </a:rPr>
              <a:t>Pas d’estimateur du maximum de vraisemblance</a:t>
            </a:r>
          </a:p>
          <a:p>
            <a:endParaRPr lang="fr-FR" b="1" dirty="0"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ea typeface="Cambria Math" panose="02040503050406030204" pitchFamily="18" charset="0"/>
              </a:rPr>
              <a:t>Quasi-vraisemblance</a:t>
            </a:r>
          </a:p>
          <a:p>
            <a:pPr marL="285750" indent="-285750">
              <a:buFontTx/>
              <a:buChar char="-"/>
            </a:pPr>
            <a:r>
              <a:rPr lang="fr-FR" dirty="0">
                <a:ea typeface="Cambria Math" panose="02040503050406030204" pitchFamily="18" charset="0"/>
              </a:rPr>
              <a:t>Les </a:t>
            </a:r>
            <a:r>
              <a:rPr lang="fr-FR" b="1" dirty="0">
                <a:ea typeface="Cambria Math" panose="02040503050406030204" pitchFamily="18" charset="0"/>
              </a:rPr>
              <a:t>erreurs standard </a:t>
            </a:r>
            <a:r>
              <a:rPr lang="fr-FR" dirty="0">
                <a:ea typeface="Cambria Math" panose="02040503050406030204" pitchFamily="18" charset="0"/>
              </a:rPr>
              <a:t>des paramètres sont </a:t>
            </a:r>
            <a:r>
              <a:rPr lang="fr-FR" b="1" dirty="0">
                <a:ea typeface="Cambria Math" panose="02040503050406030204" pitchFamily="18" charset="0"/>
              </a:rPr>
              <a:t>multipliées </a:t>
            </a:r>
            <a:r>
              <a:rPr lang="fr-FR" dirty="0">
                <a:ea typeface="Cambria Math" panose="02040503050406030204" pitchFamily="18" charset="0"/>
              </a:rPr>
              <a:t>par le paramètre de </a:t>
            </a:r>
            <a:r>
              <a:rPr lang="fr-FR" dirty="0" err="1">
                <a:ea typeface="Cambria Math" panose="02040503050406030204" pitchFamily="18" charset="0"/>
              </a:rPr>
              <a:t>surdispersion</a:t>
            </a:r>
            <a:endParaRPr lang="fr-FR" dirty="0"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Limite les outils de </a:t>
            </a:r>
            <a:r>
              <a:rPr lang="fr-FR" b="1" dirty="0"/>
              <a:t>comparaison de modèles</a:t>
            </a:r>
          </a:p>
          <a:p>
            <a:pPr marL="285750" indent="-285750">
              <a:buFontTx/>
              <a:buChar char="-"/>
            </a:pPr>
            <a:r>
              <a:rPr lang="fr-FR" dirty="0"/>
              <a:t>On aime, ou on n’aime pas…</a:t>
            </a:r>
          </a:p>
        </p:txBody>
      </p:sp>
      <p:cxnSp>
        <p:nvCxnSpPr>
          <p:cNvPr id="12" name="Connecteur droit avec flèche 11"/>
          <p:cNvCxnSpPr>
            <a:stCxn id="9" idx="2"/>
            <a:endCxn id="8" idx="0"/>
          </p:cNvCxnSpPr>
          <p:nvPr/>
        </p:nvCxnSpPr>
        <p:spPr>
          <a:xfrm flipH="1">
            <a:off x="3147710" y="2585286"/>
            <a:ext cx="3444043" cy="1207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9" idx="2"/>
            <a:endCxn id="10" idx="0"/>
          </p:cNvCxnSpPr>
          <p:nvPr/>
        </p:nvCxnSpPr>
        <p:spPr>
          <a:xfrm>
            <a:off x="6591753" y="2585286"/>
            <a:ext cx="2618091" cy="1207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6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740400" y="4868332"/>
            <a:ext cx="5223934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première solution : le modèle quasi-Poisson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64065" y="970500"/>
            <a:ext cx="10346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rif.qpois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glm</a:t>
            </a:r>
            <a:r>
              <a:rPr lang="fr-FR" dirty="0">
                <a:solidFill>
                  <a:schemeClr val="accent1"/>
                </a:solidFill>
              </a:rPr>
              <a:t>(total~PROPFOR+PROPNATFOR+SHA500,family=</a:t>
            </a:r>
            <a:r>
              <a:rPr lang="fr-FR" dirty="0" err="1">
                <a:solidFill>
                  <a:schemeClr val="accent1"/>
                </a:solidFill>
              </a:rPr>
              <a:t>quasipoisson,data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rifleman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7" y="1404399"/>
            <a:ext cx="4835638" cy="49117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50467" y="1422487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&gt; </a:t>
            </a:r>
            <a:r>
              <a:rPr lang="fr-FR" sz="1200" dirty="0" err="1">
                <a:solidFill>
                  <a:schemeClr val="accent1"/>
                </a:solidFill>
              </a:rPr>
              <a:t>summary</a:t>
            </a:r>
            <a:r>
              <a:rPr lang="fr-FR" sz="1200" dirty="0">
                <a:solidFill>
                  <a:schemeClr val="accent1"/>
                </a:solidFill>
              </a:rPr>
              <a:t>(</a:t>
            </a:r>
            <a:r>
              <a:rPr lang="fr-FR" sz="1200" dirty="0" err="1">
                <a:solidFill>
                  <a:schemeClr val="accent1"/>
                </a:solidFill>
              </a:rPr>
              <a:t>rif.qpois</a:t>
            </a:r>
            <a:r>
              <a:rPr lang="fr-FR" sz="1200" dirty="0">
                <a:solidFill>
                  <a:schemeClr val="accent1"/>
                </a:solidFill>
              </a:rPr>
              <a:t>)</a:t>
            </a:r>
          </a:p>
          <a:p>
            <a:endParaRPr lang="fr-FR" sz="1200" dirty="0"/>
          </a:p>
          <a:p>
            <a:r>
              <a:rPr lang="fr-FR" sz="12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glm</a:t>
            </a:r>
            <a:r>
              <a:rPr lang="fr-FR" sz="1200" dirty="0">
                <a:solidFill>
                  <a:srgbClr val="FF0000"/>
                </a:solidFill>
              </a:rPr>
              <a:t>(formula = total ~ PROPFOR + PROPNATFOR + SHA500, </a:t>
            </a:r>
            <a:r>
              <a:rPr lang="fr-FR" sz="1200" dirty="0" err="1">
                <a:solidFill>
                  <a:srgbClr val="FF0000"/>
                </a:solidFill>
              </a:rPr>
              <a:t>family</a:t>
            </a:r>
            <a:r>
              <a:rPr lang="fr-FR" sz="1200" dirty="0">
                <a:solidFill>
                  <a:srgbClr val="FF0000"/>
                </a:solidFill>
              </a:rPr>
              <a:t> = </a:t>
            </a:r>
            <a:r>
              <a:rPr lang="fr-FR" sz="1200" dirty="0" err="1">
                <a:solidFill>
                  <a:srgbClr val="FF0000"/>
                </a:solidFill>
              </a:rPr>
              <a:t>quasipoisson</a:t>
            </a:r>
            <a:r>
              <a:rPr lang="fr-FR" sz="1200" dirty="0">
                <a:solidFill>
                  <a:srgbClr val="FF0000"/>
                </a:solidFill>
              </a:rPr>
              <a:t>,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data = </a:t>
            </a:r>
            <a:r>
              <a:rPr lang="fr-FR" sz="1200" dirty="0" err="1">
                <a:solidFill>
                  <a:srgbClr val="FF0000"/>
                </a:solidFill>
              </a:rPr>
              <a:t>rifleman</a:t>
            </a:r>
            <a:r>
              <a:rPr lang="fr-FR" sz="1200" dirty="0">
                <a:solidFill>
                  <a:srgbClr val="FF0000"/>
                </a:solidFill>
              </a:rPr>
              <a:t>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Residuals</a:t>
            </a:r>
            <a:r>
              <a:rPr lang="fr-FR" sz="1200" dirty="0">
                <a:solidFill>
                  <a:srgbClr val="FF0000"/>
                </a:solidFill>
              </a:rPr>
              <a:t>: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Min       1Q   </a:t>
            </a:r>
            <a:r>
              <a:rPr lang="fr-FR" sz="1200" dirty="0" err="1">
                <a:solidFill>
                  <a:srgbClr val="FF0000"/>
                </a:solidFill>
              </a:rPr>
              <a:t>Median</a:t>
            </a:r>
            <a:r>
              <a:rPr lang="fr-FR" sz="1200" dirty="0">
                <a:solidFill>
                  <a:srgbClr val="FF0000"/>
                </a:solidFill>
              </a:rPr>
              <a:t>       3Q      Max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-1.2202  -0.5459  -0.3030  -0.2069   5.8243 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t value Pr(&gt;|t|)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-4.8362     1.1506  -4.203 3.12e-05 ***</a:t>
            </a:r>
          </a:p>
          <a:p>
            <a:r>
              <a:rPr lang="fr-FR" sz="1200" dirty="0">
                <a:solidFill>
                  <a:srgbClr val="FF0000"/>
                </a:solidFill>
              </a:rPr>
              <a:t>PROPFOR       1.9258     0.8866   2.172   0.0303 *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PROPNATFOR    2.6146     0.5893   4.437 1.12e-05 ***</a:t>
            </a:r>
          </a:p>
          <a:p>
            <a:r>
              <a:rPr lang="fr-FR" sz="1200" dirty="0">
                <a:solidFill>
                  <a:srgbClr val="FF0000"/>
                </a:solidFill>
              </a:rPr>
              <a:t>SHA500        0.3103     0.6485   0.478   0.6326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Signif</a:t>
            </a:r>
            <a:r>
              <a:rPr lang="fr-FR" sz="12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(Dispersion </a:t>
            </a:r>
            <a:r>
              <a:rPr lang="fr-FR" sz="1200" dirty="0" err="1">
                <a:solidFill>
                  <a:srgbClr val="FF0000"/>
                </a:solidFill>
              </a:rPr>
              <a:t>parameter</a:t>
            </a:r>
            <a:r>
              <a:rPr lang="fr-FR" sz="1200" dirty="0">
                <a:solidFill>
                  <a:srgbClr val="FF0000"/>
                </a:solidFill>
              </a:rPr>
              <a:t> for </a:t>
            </a:r>
            <a:r>
              <a:rPr lang="fr-FR" sz="1200" dirty="0" err="1">
                <a:solidFill>
                  <a:srgbClr val="FF0000"/>
                </a:solidFill>
              </a:rPr>
              <a:t>quasipoisson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family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taken</a:t>
            </a:r>
            <a:r>
              <a:rPr lang="fr-FR" sz="1200" dirty="0">
                <a:solidFill>
                  <a:srgbClr val="FF0000"/>
                </a:solidFill>
              </a:rPr>
              <a:t> to </a:t>
            </a:r>
            <a:r>
              <a:rPr lang="fr-FR" sz="1200" dirty="0" err="1">
                <a:solidFill>
                  <a:srgbClr val="FF0000"/>
                </a:solidFill>
              </a:rPr>
              <a:t>be</a:t>
            </a:r>
            <a:r>
              <a:rPr lang="fr-FR" sz="1200" dirty="0">
                <a:solidFill>
                  <a:srgbClr val="FF0000"/>
                </a:solidFill>
              </a:rPr>
              <a:t> 2.761306)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    </a:t>
            </a:r>
            <a:r>
              <a:rPr lang="fr-FR" sz="1200" dirty="0" err="1">
                <a:solidFill>
                  <a:srgbClr val="FF0000"/>
                </a:solidFill>
              </a:rPr>
              <a:t>Null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: 410.75  on 500 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Residual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deviance</a:t>
            </a:r>
            <a:r>
              <a:rPr lang="fr-FR" sz="1200" dirty="0">
                <a:solidFill>
                  <a:srgbClr val="FF0000"/>
                </a:solidFill>
              </a:rPr>
              <a:t>: 304.18  on 497  </a:t>
            </a:r>
            <a:r>
              <a:rPr lang="fr-FR" sz="1200" dirty="0" err="1">
                <a:solidFill>
                  <a:srgbClr val="FF0000"/>
                </a:solidFill>
              </a:rPr>
              <a:t>degrees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freedom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AIC: NA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Number</a:t>
            </a:r>
            <a:r>
              <a:rPr lang="fr-FR" sz="1200" dirty="0">
                <a:solidFill>
                  <a:srgbClr val="FF0000"/>
                </a:solidFill>
              </a:rPr>
              <a:t> of Fisher </a:t>
            </a:r>
            <a:r>
              <a:rPr lang="fr-FR" sz="1200" dirty="0" err="1">
                <a:solidFill>
                  <a:srgbClr val="FF0000"/>
                </a:solidFill>
              </a:rPr>
              <a:t>Scoring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iterations</a:t>
            </a:r>
            <a:r>
              <a:rPr lang="fr-FR" sz="1200" dirty="0">
                <a:solidFill>
                  <a:srgbClr val="FF0000"/>
                </a:solidFill>
              </a:rPr>
              <a:t>: 6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64065" y="6398789"/>
            <a:ext cx="1077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 change pas grand-chose par rapport au GLM de Poisson : on essaie </a:t>
            </a:r>
            <a:r>
              <a:rPr lang="fr-FR" b="1" dirty="0"/>
              <a:t>une autre solution</a:t>
            </a:r>
          </a:p>
        </p:txBody>
      </p:sp>
    </p:spTree>
    <p:extLst>
      <p:ext uri="{BB962C8B-B14F-4D97-AF65-F5344CB8AC3E}">
        <p14:creationId xmlns:p14="http://schemas.microsoft.com/office/powerpoint/2010/main" val="121309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8493" cy="373487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95856" y="3829318"/>
            <a:ext cx="109084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La </a:t>
            </a:r>
            <a:r>
              <a:rPr lang="fr-FR" sz="2400" b="1" dirty="0"/>
              <a:t>probabilité d’infestation </a:t>
            </a:r>
            <a:r>
              <a:rPr lang="fr-FR" sz="2400" dirty="0"/>
              <a:t>d’un pin par la processionnaire dépend-elle: </a:t>
            </a:r>
          </a:p>
          <a:p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de la </a:t>
            </a:r>
            <a:r>
              <a:rPr lang="fr-FR" sz="2400" b="1" dirty="0"/>
              <a:t>proportion de forêt </a:t>
            </a:r>
            <a:r>
              <a:rPr lang="fr-FR" sz="2400" dirty="0"/>
              <a:t>dans le paysage? (</a:t>
            </a:r>
            <a:r>
              <a:rPr lang="fr-FR" sz="2400" dirty="0" err="1"/>
              <a:t>prop_foret</a:t>
            </a:r>
            <a:r>
              <a:rPr lang="fr-FR" sz="2400" dirty="0"/>
              <a:t>)</a:t>
            </a:r>
          </a:p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Hypothèse : les lisières favorisant la dispersion, les parcelles en cœurs de massifs devraient être épargnées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De la </a:t>
            </a:r>
            <a:r>
              <a:rPr lang="fr-FR" sz="2400" b="1" dirty="0"/>
              <a:t>proportion de pins </a:t>
            </a:r>
            <a:r>
              <a:rPr lang="fr-FR" sz="2400" dirty="0"/>
              <a:t>dans une parcelle?  (</a:t>
            </a:r>
            <a:r>
              <a:rPr lang="fr-FR" sz="2400" dirty="0" err="1"/>
              <a:t>prop_pin</a:t>
            </a:r>
            <a:r>
              <a:rPr lang="fr-FR" sz="2400" dirty="0"/>
              <a:t>)</a:t>
            </a:r>
          </a:p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Hypothèse : les plantations de pin pur devraient être plus touchées que les plantations en mélange (effet de dilution)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08454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deuxième solution : le modèle négatif binomial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08000" y="1659466"/>
                <a:ext cx="1547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659466"/>
                <a:ext cx="1547988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75" r="-3543" b="-36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508000" y="1107818"/>
                <a:ext cx="671504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)=</a:t>
                </a:r>
                <a:r>
                  <a:rPr lang="el-GR" dirty="0"/>
                  <a:t>α</a:t>
                </a:r>
                <a:r>
                  <a:rPr lang="fr-F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𝑃𝑅𝑂𝑃𝐹𝑂𝑅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𝑁𝐴𝑇</m:t>
                        </m:r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𝐹𝑂𝑅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fr-FR" dirty="0"/>
                      <m:t>+ 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𝑆𝐻𝐴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500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107818"/>
                <a:ext cx="6715043" cy="299249"/>
              </a:xfrm>
              <a:prstGeom prst="rect">
                <a:avLst/>
              </a:prstGeom>
              <a:blipFill rotWithShape="0">
                <a:blip r:embed="rId3"/>
                <a:stretch>
                  <a:fillRect l="-1633" t="-28571" b="-367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17" y="1561352"/>
            <a:ext cx="5129517" cy="507651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508000" y="23622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 est le </a:t>
            </a:r>
            <a:r>
              <a:rPr lang="fr-FR" b="1" dirty="0"/>
              <a:t>paramètre de </a:t>
            </a:r>
            <a:r>
              <a:rPr lang="fr-FR" b="1" dirty="0" err="1"/>
              <a:t>surdispersion</a:t>
            </a:r>
            <a:r>
              <a:rPr lang="fr-FR" b="1" dirty="0"/>
              <a:t> </a:t>
            </a:r>
            <a:r>
              <a:rPr lang="fr-FR" dirty="0"/>
              <a:t> : il exprime l’excès de variance par rapport à l’espérance du comptage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643467" y="3420929"/>
                <a:ext cx="2095125" cy="580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7" y="3420929"/>
                <a:ext cx="2095125" cy="5806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/>
          <p:cNvSpPr txBox="1"/>
          <p:nvPr/>
        </p:nvSpPr>
        <p:spPr>
          <a:xfrm>
            <a:off x="575732" y="4326467"/>
            <a:ext cx="5334001" cy="20313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La distribution négative binomiale est une </a:t>
            </a:r>
            <a:r>
              <a:rPr lang="fr-FR" b="1" dirty="0"/>
              <a:t>vraie distribution</a:t>
            </a:r>
            <a:r>
              <a:rPr lang="fr-FR" dirty="0"/>
              <a:t>, conçue pour les comptages </a:t>
            </a:r>
            <a:r>
              <a:rPr lang="fr-FR" dirty="0" err="1"/>
              <a:t>surdispersés</a:t>
            </a:r>
            <a:r>
              <a:rPr lang="fr-FR" b="1" dirty="0"/>
              <a:t> </a:t>
            </a:r>
            <a:r>
              <a:rPr lang="fr-FR" dirty="0"/>
              <a:t>: 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Maximum de vraisemblance</a:t>
            </a:r>
          </a:p>
          <a:p>
            <a:pPr marL="285750" indent="-285750">
              <a:buFontTx/>
              <a:buChar char="-"/>
            </a:pPr>
            <a:r>
              <a:rPr lang="fr-FR" dirty="0"/>
              <a:t>Outils de sélection de modèle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Comparaison directe avec les autres GLM</a:t>
            </a:r>
          </a:p>
        </p:txBody>
      </p:sp>
    </p:spTree>
    <p:extLst>
      <p:ext uri="{BB962C8B-B14F-4D97-AF65-F5344CB8AC3E}">
        <p14:creationId xmlns:p14="http://schemas.microsoft.com/office/powerpoint/2010/main" val="3797887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71067" y="5850467"/>
            <a:ext cx="1405466" cy="5249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deuxième solution : le modèle négatif binomial sous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499533" y="874996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rif.negbin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glm.nb</a:t>
            </a:r>
            <a:r>
              <a:rPr lang="fr-FR" dirty="0">
                <a:solidFill>
                  <a:schemeClr val="accent1"/>
                </a:solidFill>
              </a:rPr>
              <a:t>(total~PROPFOR+PROPNATFOR+SHA500,data=</a:t>
            </a:r>
            <a:r>
              <a:rPr lang="fr-FR" dirty="0" err="1">
                <a:solidFill>
                  <a:schemeClr val="accent1"/>
                </a:solidFill>
              </a:rPr>
              <a:t>rifleman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649464"/>
            <a:ext cx="4954934" cy="49037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34334" y="1244328"/>
            <a:ext cx="6096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>
                <a:solidFill>
                  <a:schemeClr val="accent1"/>
                </a:solidFill>
              </a:rPr>
              <a:t>&gt; </a:t>
            </a:r>
            <a:r>
              <a:rPr lang="fr-FR" sz="1100" dirty="0" err="1">
                <a:solidFill>
                  <a:schemeClr val="accent1"/>
                </a:solidFill>
              </a:rPr>
              <a:t>summary</a:t>
            </a:r>
            <a:r>
              <a:rPr lang="fr-FR" sz="1100" dirty="0">
                <a:solidFill>
                  <a:schemeClr val="accent1"/>
                </a:solidFill>
              </a:rPr>
              <a:t>(</a:t>
            </a:r>
            <a:r>
              <a:rPr lang="fr-FR" sz="1100" dirty="0" err="1">
                <a:solidFill>
                  <a:schemeClr val="accent1"/>
                </a:solidFill>
              </a:rPr>
              <a:t>rif.negbin</a:t>
            </a:r>
            <a:r>
              <a:rPr lang="fr-FR" sz="1100" dirty="0">
                <a:solidFill>
                  <a:schemeClr val="accent1"/>
                </a:solidFill>
              </a:rPr>
              <a:t>)</a:t>
            </a:r>
          </a:p>
          <a:p>
            <a:endParaRPr lang="fr-FR" sz="1100" dirty="0"/>
          </a:p>
          <a:p>
            <a:r>
              <a:rPr lang="fr-FR" sz="11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100" dirty="0" err="1">
                <a:solidFill>
                  <a:srgbClr val="FF0000"/>
                </a:solidFill>
              </a:rPr>
              <a:t>glm.nb</a:t>
            </a:r>
            <a:r>
              <a:rPr lang="fr-FR" sz="1100" dirty="0">
                <a:solidFill>
                  <a:srgbClr val="FF0000"/>
                </a:solidFill>
              </a:rPr>
              <a:t>(formula = total ~ PROPFOR + PROPNATFOR + SHA500, data = </a:t>
            </a:r>
            <a:r>
              <a:rPr lang="fr-FR" sz="1100" dirty="0" err="1">
                <a:solidFill>
                  <a:srgbClr val="FF0000"/>
                </a:solidFill>
              </a:rPr>
              <a:t>rifleman</a:t>
            </a:r>
            <a:r>
              <a:rPr lang="fr-FR" sz="1100" dirty="0">
                <a:solidFill>
                  <a:srgbClr val="FF0000"/>
                </a:solidFill>
              </a:rPr>
              <a:t>, </a:t>
            </a:r>
          </a:p>
          <a:p>
            <a:r>
              <a:rPr lang="fr-FR" sz="1100" dirty="0">
                <a:solidFill>
                  <a:srgbClr val="FF0000"/>
                </a:solidFill>
              </a:rPr>
              <a:t>    </a:t>
            </a:r>
            <a:r>
              <a:rPr lang="fr-FR" sz="1100" dirty="0" err="1">
                <a:solidFill>
                  <a:srgbClr val="FF0000"/>
                </a:solidFill>
              </a:rPr>
              <a:t>init.theta</a:t>
            </a:r>
            <a:r>
              <a:rPr lang="fr-FR" sz="1100" dirty="0">
                <a:solidFill>
                  <a:srgbClr val="FF0000"/>
                </a:solidFill>
              </a:rPr>
              <a:t> = 0.3019571057, </a:t>
            </a:r>
            <a:r>
              <a:rPr lang="fr-FR" sz="1100" dirty="0" err="1">
                <a:solidFill>
                  <a:srgbClr val="FF0000"/>
                </a:solidFill>
              </a:rPr>
              <a:t>link</a:t>
            </a:r>
            <a:r>
              <a:rPr lang="fr-FR" sz="1100" dirty="0">
                <a:solidFill>
                  <a:srgbClr val="FF0000"/>
                </a:solidFill>
              </a:rPr>
              <a:t> = log)</a:t>
            </a:r>
          </a:p>
          <a:p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 err="1">
                <a:solidFill>
                  <a:srgbClr val="FF0000"/>
                </a:solidFill>
              </a:rPr>
              <a:t>Deviance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Residuals</a:t>
            </a:r>
            <a:r>
              <a:rPr lang="fr-FR" sz="1100" dirty="0">
                <a:solidFill>
                  <a:srgbClr val="FF0000"/>
                </a:solidFill>
              </a:rPr>
              <a:t>: </a:t>
            </a:r>
          </a:p>
          <a:p>
            <a:r>
              <a:rPr lang="fr-FR" sz="1100" dirty="0">
                <a:solidFill>
                  <a:srgbClr val="FF0000"/>
                </a:solidFill>
              </a:rPr>
              <a:t>    Min       1Q   </a:t>
            </a:r>
            <a:r>
              <a:rPr lang="fr-FR" sz="1100" dirty="0" err="1">
                <a:solidFill>
                  <a:srgbClr val="FF0000"/>
                </a:solidFill>
              </a:rPr>
              <a:t>Median</a:t>
            </a:r>
            <a:r>
              <a:rPr lang="fr-FR" sz="1100" dirty="0">
                <a:solidFill>
                  <a:srgbClr val="FF0000"/>
                </a:solidFill>
              </a:rPr>
              <a:t>       3Q      Max  </a:t>
            </a:r>
          </a:p>
          <a:p>
            <a:r>
              <a:rPr lang="fr-FR" sz="1100" dirty="0">
                <a:solidFill>
                  <a:srgbClr val="FF0000"/>
                </a:solidFill>
              </a:rPr>
              <a:t>-0.8232  -0.4973  -0.2797  -0.2117   4.3951  </a:t>
            </a:r>
          </a:p>
          <a:p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>
                <a:solidFill>
                  <a:srgbClr val="FF0000"/>
                </a:solidFill>
              </a:rPr>
              <a:t>Coefficients:</a:t>
            </a:r>
          </a:p>
          <a:p>
            <a:r>
              <a:rPr lang="fr-FR" sz="1100" dirty="0">
                <a:solidFill>
                  <a:srgbClr val="FF0000"/>
                </a:solidFill>
              </a:rPr>
              <a:t>            </a:t>
            </a:r>
            <a:r>
              <a:rPr lang="fr-FR" sz="1100" dirty="0" err="1">
                <a:solidFill>
                  <a:srgbClr val="FF0000"/>
                </a:solidFill>
              </a:rPr>
              <a:t>Estimate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Std</a:t>
            </a:r>
            <a:r>
              <a:rPr lang="fr-FR" sz="1100" dirty="0">
                <a:solidFill>
                  <a:srgbClr val="FF0000"/>
                </a:solidFill>
              </a:rPr>
              <a:t>. </a:t>
            </a:r>
            <a:r>
              <a:rPr lang="fr-FR" sz="1100" dirty="0" err="1">
                <a:solidFill>
                  <a:srgbClr val="FF0000"/>
                </a:solidFill>
              </a:rPr>
              <a:t>Error</a:t>
            </a:r>
            <a:r>
              <a:rPr lang="fr-FR" sz="1100" dirty="0">
                <a:solidFill>
                  <a:srgbClr val="FF0000"/>
                </a:solidFill>
              </a:rPr>
              <a:t> z value Pr(&gt;|z|)    </a:t>
            </a:r>
          </a:p>
          <a:p>
            <a:r>
              <a:rPr lang="fr-FR" sz="1100" dirty="0">
                <a:solidFill>
                  <a:srgbClr val="FF0000"/>
                </a:solidFill>
              </a:rPr>
              <a:t>(</a:t>
            </a:r>
            <a:r>
              <a:rPr lang="fr-FR" sz="1100" dirty="0" err="1">
                <a:solidFill>
                  <a:srgbClr val="FF0000"/>
                </a:solidFill>
              </a:rPr>
              <a:t>Intercept</a:t>
            </a:r>
            <a:r>
              <a:rPr lang="fr-FR" sz="1100" dirty="0">
                <a:solidFill>
                  <a:srgbClr val="FF0000"/>
                </a:solidFill>
              </a:rPr>
              <a:t>)  -5.0865     0.8450  -6.019 1.75e-09 ***</a:t>
            </a:r>
          </a:p>
          <a:p>
            <a:r>
              <a:rPr lang="fr-FR" sz="1100" dirty="0">
                <a:solidFill>
                  <a:srgbClr val="FF0000"/>
                </a:solidFill>
              </a:rPr>
              <a:t>PROPFOR       1.9104     0.6805   2.808  0.00499 ** </a:t>
            </a:r>
          </a:p>
          <a:p>
            <a:r>
              <a:rPr lang="fr-FR" sz="1100" dirty="0">
                <a:solidFill>
                  <a:srgbClr val="FF0000"/>
                </a:solidFill>
              </a:rPr>
              <a:t>PROPNATFOR    2.6433     0.4197   6.299 3.00e-10 ***</a:t>
            </a:r>
          </a:p>
          <a:p>
            <a:r>
              <a:rPr lang="fr-FR" sz="1100" dirty="0">
                <a:solidFill>
                  <a:srgbClr val="FF0000"/>
                </a:solidFill>
              </a:rPr>
              <a:t>SHA500        0.6547     0.5163   1.268  0.20474    </a:t>
            </a:r>
          </a:p>
          <a:p>
            <a:r>
              <a:rPr lang="fr-FR" sz="11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100" dirty="0" err="1">
                <a:solidFill>
                  <a:srgbClr val="FF0000"/>
                </a:solidFill>
              </a:rPr>
              <a:t>Signif</a:t>
            </a:r>
            <a:r>
              <a:rPr lang="fr-FR" sz="1100" dirty="0">
                <a:solidFill>
                  <a:srgbClr val="FF0000"/>
                </a:solidFill>
              </a:rPr>
              <a:t>. codes:  0 ‘***’ 0.001 ‘**’ 0.01 ‘*’ 0.05 ‘.’ 0.1 ‘ ’ 1</a:t>
            </a:r>
          </a:p>
          <a:p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>
                <a:solidFill>
                  <a:srgbClr val="FF0000"/>
                </a:solidFill>
              </a:rPr>
              <a:t>(Dispersion </a:t>
            </a:r>
            <a:r>
              <a:rPr lang="fr-FR" sz="1100" dirty="0" err="1">
                <a:solidFill>
                  <a:srgbClr val="FF0000"/>
                </a:solidFill>
              </a:rPr>
              <a:t>parameter</a:t>
            </a:r>
            <a:r>
              <a:rPr lang="fr-FR" sz="1100" dirty="0">
                <a:solidFill>
                  <a:srgbClr val="FF0000"/>
                </a:solidFill>
              </a:rPr>
              <a:t> for </a:t>
            </a:r>
            <a:r>
              <a:rPr lang="fr-FR" sz="1100" dirty="0" err="1">
                <a:solidFill>
                  <a:srgbClr val="FF0000"/>
                </a:solidFill>
              </a:rPr>
              <a:t>Negative</a:t>
            </a:r>
            <a:r>
              <a:rPr lang="fr-FR" sz="1100" dirty="0">
                <a:solidFill>
                  <a:srgbClr val="FF0000"/>
                </a:solidFill>
              </a:rPr>
              <a:t> Binomial(0.302) </a:t>
            </a:r>
            <a:r>
              <a:rPr lang="fr-FR" sz="1100" dirty="0" err="1">
                <a:solidFill>
                  <a:srgbClr val="FF0000"/>
                </a:solidFill>
              </a:rPr>
              <a:t>family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taken</a:t>
            </a:r>
            <a:r>
              <a:rPr lang="fr-FR" sz="1100" dirty="0">
                <a:solidFill>
                  <a:srgbClr val="FF0000"/>
                </a:solidFill>
              </a:rPr>
              <a:t> to </a:t>
            </a:r>
            <a:r>
              <a:rPr lang="fr-FR" sz="1100" dirty="0" err="1">
                <a:solidFill>
                  <a:srgbClr val="FF0000"/>
                </a:solidFill>
              </a:rPr>
              <a:t>be</a:t>
            </a:r>
            <a:r>
              <a:rPr lang="fr-FR" sz="1100" dirty="0">
                <a:solidFill>
                  <a:srgbClr val="FF0000"/>
                </a:solidFill>
              </a:rPr>
              <a:t> 1)</a:t>
            </a:r>
          </a:p>
          <a:p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>
                <a:solidFill>
                  <a:srgbClr val="FF0000"/>
                </a:solidFill>
              </a:rPr>
              <a:t>    </a:t>
            </a:r>
            <a:r>
              <a:rPr lang="fr-FR" sz="1100" dirty="0" err="1">
                <a:solidFill>
                  <a:srgbClr val="FF0000"/>
                </a:solidFill>
              </a:rPr>
              <a:t>Null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deviance</a:t>
            </a:r>
            <a:r>
              <a:rPr lang="fr-FR" sz="1100" dirty="0">
                <a:solidFill>
                  <a:srgbClr val="FF0000"/>
                </a:solidFill>
              </a:rPr>
              <a:t>: 225.67  on 500  </a:t>
            </a:r>
            <a:r>
              <a:rPr lang="fr-FR" sz="1100" dirty="0" err="1">
                <a:solidFill>
                  <a:srgbClr val="FF0000"/>
                </a:solidFill>
              </a:rPr>
              <a:t>degrees</a:t>
            </a:r>
            <a:r>
              <a:rPr lang="fr-FR" sz="1100" dirty="0">
                <a:solidFill>
                  <a:srgbClr val="FF0000"/>
                </a:solidFill>
              </a:rPr>
              <a:t> of </a:t>
            </a:r>
            <a:r>
              <a:rPr lang="fr-FR" sz="1100" dirty="0" err="1">
                <a:solidFill>
                  <a:srgbClr val="FF0000"/>
                </a:solidFill>
              </a:rPr>
              <a:t>freedom</a:t>
            </a:r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 err="1">
                <a:solidFill>
                  <a:srgbClr val="FF0000"/>
                </a:solidFill>
              </a:rPr>
              <a:t>Residual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deviance</a:t>
            </a:r>
            <a:r>
              <a:rPr lang="fr-FR" sz="1100" dirty="0">
                <a:solidFill>
                  <a:srgbClr val="FF0000"/>
                </a:solidFill>
              </a:rPr>
              <a:t>: 161.14  on 497  </a:t>
            </a:r>
            <a:r>
              <a:rPr lang="fr-FR" sz="1100" dirty="0" err="1">
                <a:solidFill>
                  <a:srgbClr val="FF0000"/>
                </a:solidFill>
              </a:rPr>
              <a:t>degrees</a:t>
            </a:r>
            <a:r>
              <a:rPr lang="fr-FR" sz="1100" dirty="0">
                <a:solidFill>
                  <a:srgbClr val="FF0000"/>
                </a:solidFill>
              </a:rPr>
              <a:t> of </a:t>
            </a:r>
            <a:r>
              <a:rPr lang="fr-FR" sz="1100" dirty="0" err="1">
                <a:solidFill>
                  <a:srgbClr val="FF0000"/>
                </a:solidFill>
              </a:rPr>
              <a:t>freedom</a:t>
            </a:r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>
                <a:solidFill>
                  <a:srgbClr val="FF0000"/>
                </a:solidFill>
              </a:rPr>
              <a:t>AIC: 390.53</a:t>
            </a:r>
          </a:p>
          <a:p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 err="1">
                <a:solidFill>
                  <a:srgbClr val="FF0000"/>
                </a:solidFill>
              </a:rPr>
              <a:t>Number</a:t>
            </a:r>
            <a:r>
              <a:rPr lang="fr-FR" sz="1100" dirty="0">
                <a:solidFill>
                  <a:srgbClr val="FF0000"/>
                </a:solidFill>
              </a:rPr>
              <a:t> of Fisher </a:t>
            </a:r>
            <a:r>
              <a:rPr lang="fr-FR" sz="1100" dirty="0" err="1">
                <a:solidFill>
                  <a:srgbClr val="FF0000"/>
                </a:solidFill>
              </a:rPr>
              <a:t>Scoring</a:t>
            </a:r>
            <a:r>
              <a:rPr lang="fr-FR" sz="1100" dirty="0">
                <a:solidFill>
                  <a:srgbClr val="FF0000"/>
                </a:solidFill>
              </a:rPr>
              <a:t> </a:t>
            </a:r>
            <a:r>
              <a:rPr lang="fr-FR" sz="1100" dirty="0" err="1">
                <a:solidFill>
                  <a:srgbClr val="FF0000"/>
                </a:solidFill>
              </a:rPr>
              <a:t>iterations</a:t>
            </a:r>
            <a:r>
              <a:rPr lang="fr-FR" sz="1100" dirty="0">
                <a:solidFill>
                  <a:srgbClr val="FF0000"/>
                </a:solidFill>
              </a:rPr>
              <a:t>: 1</a:t>
            </a:r>
          </a:p>
          <a:p>
            <a:endParaRPr lang="fr-FR" sz="1100" dirty="0">
              <a:solidFill>
                <a:srgbClr val="FF0000"/>
              </a:solidFill>
            </a:endParaRPr>
          </a:p>
          <a:p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>
                <a:solidFill>
                  <a:srgbClr val="FF0000"/>
                </a:solidFill>
              </a:rPr>
              <a:t>              </a:t>
            </a:r>
            <a:r>
              <a:rPr lang="fr-FR" sz="1100" dirty="0" err="1">
                <a:solidFill>
                  <a:srgbClr val="FF0000"/>
                </a:solidFill>
              </a:rPr>
              <a:t>Theta</a:t>
            </a:r>
            <a:r>
              <a:rPr lang="fr-FR" sz="1100" dirty="0">
                <a:solidFill>
                  <a:srgbClr val="FF0000"/>
                </a:solidFill>
              </a:rPr>
              <a:t>:  0.3020 </a:t>
            </a:r>
          </a:p>
          <a:p>
            <a:r>
              <a:rPr lang="fr-FR" sz="1100" dirty="0">
                <a:solidFill>
                  <a:srgbClr val="FF0000"/>
                </a:solidFill>
              </a:rPr>
              <a:t>          </a:t>
            </a:r>
            <a:r>
              <a:rPr lang="fr-FR" sz="1100" dirty="0" err="1">
                <a:solidFill>
                  <a:srgbClr val="FF0000"/>
                </a:solidFill>
              </a:rPr>
              <a:t>Std</a:t>
            </a:r>
            <a:r>
              <a:rPr lang="fr-FR" sz="1100" dirty="0">
                <a:solidFill>
                  <a:srgbClr val="FF0000"/>
                </a:solidFill>
              </a:rPr>
              <a:t>. </a:t>
            </a:r>
            <a:r>
              <a:rPr lang="fr-FR" sz="1100" dirty="0" err="1">
                <a:solidFill>
                  <a:srgbClr val="FF0000"/>
                </a:solidFill>
              </a:rPr>
              <a:t>Err</a:t>
            </a:r>
            <a:r>
              <a:rPr lang="fr-FR" sz="1100" dirty="0">
                <a:solidFill>
                  <a:srgbClr val="FF0000"/>
                </a:solidFill>
              </a:rPr>
              <a:t>.:  0.0980 </a:t>
            </a:r>
          </a:p>
          <a:p>
            <a:endParaRPr lang="fr-FR" sz="1100" dirty="0">
              <a:solidFill>
                <a:srgbClr val="FF0000"/>
              </a:solidFill>
            </a:endParaRPr>
          </a:p>
          <a:p>
            <a:r>
              <a:rPr lang="fr-FR" sz="1100" dirty="0">
                <a:solidFill>
                  <a:srgbClr val="FF0000"/>
                </a:solidFill>
              </a:rPr>
              <a:t> 2 x log-</a:t>
            </a:r>
            <a:r>
              <a:rPr lang="fr-FR" sz="1100" dirty="0" err="1">
                <a:solidFill>
                  <a:srgbClr val="FF0000"/>
                </a:solidFill>
              </a:rPr>
              <a:t>likelihood</a:t>
            </a:r>
            <a:r>
              <a:rPr lang="fr-FR" sz="1100" dirty="0">
                <a:solidFill>
                  <a:srgbClr val="FF0000"/>
                </a:solidFill>
              </a:rPr>
              <a:t>:  -380.5320</a:t>
            </a:r>
            <a:r>
              <a:rPr lang="fr-FR" sz="1100" dirty="0"/>
              <a:t> 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7010401" y="6104467"/>
            <a:ext cx="9736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8017935" y="5729069"/>
            <a:ext cx="199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= k, paramètre de </a:t>
            </a:r>
            <a:r>
              <a:rPr lang="fr-FR" dirty="0" err="1"/>
              <a:t>surdispersion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161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deuxième solution : le modèle négatif binomial sous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499533" y="874996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rif.negbin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glm.nb</a:t>
            </a:r>
            <a:r>
              <a:rPr lang="fr-FR" dirty="0">
                <a:solidFill>
                  <a:schemeClr val="accent1"/>
                </a:solidFill>
              </a:rPr>
              <a:t>(total~PROPFOR+PROPNATFOR+SHA500,data=</a:t>
            </a:r>
            <a:r>
              <a:rPr lang="fr-FR" dirty="0" err="1">
                <a:solidFill>
                  <a:schemeClr val="accent1"/>
                </a:solidFill>
              </a:rPr>
              <a:t>rifleman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649464"/>
            <a:ext cx="4954934" cy="49037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75867" y="27387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res.rif.nb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residuals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rif.negbin</a:t>
            </a:r>
            <a:r>
              <a:rPr lang="fr-FR" dirty="0">
                <a:solidFill>
                  <a:schemeClr val="accent1"/>
                </a:solidFill>
              </a:rPr>
              <a:t>, type = "</a:t>
            </a:r>
            <a:r>
              <a:rPr lang="fr-FR" dirty="0" err="1">
                <a:solidFill>
                  <a:schemeClr val="accent1"/>
                </a:solidFill>
              </a:rPr>
              <a:t>pearson</a:t>
            </a:r>
            <a:r>
              <a:rPr lang="fr-FR" dirty="0">
                <a:solidFill>
                  <a:schemeClr val="accent1"/>
                </a:solidFill>
              </a:rPr>
              <a:t>")</a:t>
            </a:r>
          </a:p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sum</a:t>
            </a:r>
            <a:r>
              <a:rPr lang="fr-FR" dirty="0">
                <a:solidFill>
                  <a:schemeClr val="accent1"/>
                </a:solidFill>
              </a:rPr>
              <a:t>(res.rif.nb^2) / (N - p)</a:t>
            </a:r>
          </a:p>
          <a:p>
            <a:r>
              <a:rPr lang="fr-FR" dirty="0">
                <a:solidFill>
                  <a:srgbClr val="FF0000"/>
                </a:solidFill>
              </a:rPr>
              <a:t>[1] 2.0811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875867" y="4318000"/>
            <a:ext cx="528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résidus sont encore </a:t>
            </a:r>
            <a:r>
              <a:rPr lang="fr-FR" dirty="0" err="1"/>
              <a:t>surdispersés</a:t>
            </a:r>
            <a:r>
              <a:rPr lang="fr-FR" dirty="0"/>
              <a:t> : le modèle négatif-binomial ne suffit pas, il va falloir trouver une autre solution. </a:t>
            </a:r>
          </a:p>
        </p:txBody>
      </p:sp>
    </p:spTree>
    <p:extLst>
      <p:ext uri="{BB962C8B-B14F-4D97-AF65-F5344CB8AC3E}">
        <p14:creationId xmlns:p14="http://schemas.microsoft.com/office/powerpoint/2010/main" val="13391118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troisième solution : le modèle ZIP (</a:t>
            </a:r>
            <a:r>
              <a:rPr lang="fr-FR" b="1" dirty="0" err="1"/>
              <a:t>Zero</a:t>
            </a:r>
            <a:r>
              <a:rPr lang="fr-FR" b="1" dirty="0"/>
              <a:t> </a:t>
            </a:r>
            <a:r>
              <a:rPr lang="fr-FR" b="1" dirty="0" err="1"/>
              <a:t>Inflated</a:t>
            </a:r>
            <a:r>
              <a:rPr lang="fr-FR" b="1" dirty="0"/>
              <a:t> Poisson)</a:t>
            </a:r>
          </a:p>
        </p:txBody>
      </p:sp>
      <p:sp>
        <p:nvSpPr>
          <p:cNvPr id="2" name="Rectangle 1"/>
          <p:cNvSpPr/>
          <p:nvPr/>
        </p:nvSpPr>
        <p:spPr>
          <a:xfrm>
            <a:off x="3674533" y="3921490"/>
            <a:ext cx="524933" cy="1134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674532" y="5056024"/>
            <a:ext cx="524933" cy="482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659467" y="2702291"/>
            <a:ext cx="1312333" cy="20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351866" y="2702291"/>
            <a:ext cx="1312333" cy="20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28701" y="5479358"/>
            <a:ext cx="1312333" cy="20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28702" y="2702291"/>
            <a:ext cx="630766" cy="203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721100" y="2702291"/>
            <a:ext cx="630766" cy="203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341034" y="5479358"/>
            <a:ext cx="630766" cy="203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733399"/>
            <a:ext cx="5411371" cy="5496529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H="1" flipV="1">
            <a:off x="4275666" y="4412557"/>
            <a:ext cx="193886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214533" y="3481663"/>
            <a:ext cx="5435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0 parce que le </a:t>
            </a:r>
            <a:r>
              <a:rPr lang="fr-FR" dirty="0" err="1">
                <a:solidFill>
                  <a:schemeClr val="accent1"/>
                </a:solidFill>
              </a:rPr>
              <a:t>Xénique</a:t>
            </a:r>
            <a:r>
              <a:rPr lang="fr-FR" dirty="0">
                <a:solidFill>
                  <a:schemeClr val="accent1"/>
                </a:solidFill>
              </a:rPr>
              <a:t> est absent sur un point où il n’a pas lieu d’être présent: </a:t>
            </a:r>
          </a:p>
          <a:p>
            <a:r>
              <a:rPr lang="fr-FR" dirty="0">
                <a:solidFill>
                  <a:schemeClr val="accent1"/>
                </a:solidFill>
              </a:rPr>
              <a:t>Habitat défavorable, hors de l’aire de distribution, … 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 flipH="1" flipV="1">
            <a:off x="4199465" y="5297324"/>
            <a:ext cx="1938867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6214533" y="4879193"/>
            <a:ext cx="5435600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0 parce que le </a:t>
            </a:r>
            <a:r>
              <a:rPr lang="fr-FR" dirty="0" err="1">
                <a:solidFill>
                  <a:schemeClr val="accent2"/>
                </a:solidFill>
              </a:rPr>
              <a:t>Xénique</a:t>
            </a:r>
            <a:r>
              <a:rPr lang="fr-FR" dirty="0">
                <a:solidFill>
                  <a:schemeClr val="accent2"/>
                </a:solidFill>
              </a:rPr>
              <a:t> est absent sur un point où il pourrait être présent: </a:t>
            </a:r>
          </a:p>
          <a:p>
            <a:r>
              <a:rPr lang="fr-FR" dirty="0">
                <a:solidFill>
                  <a:schemeClr val="accent2"/>
                </a:solidFill>
              </a:rPr>
              <a:t>Habitat favorable, dans l’aire de distribution, mais espèce absente par hasard ou pour une raison inconnue</a:t>
            </a:r>
          </a:p>
        </p:txBody>
      </p:sp>
    </p:spTree>
    <p:extLst>
      <p:ext uri="{BB962C8B-B14F-4D97-AF65-F5344CB8AC3E}">
        <p14:creationId xmlns:p14="http://schemas.microsoft.com/office/powerpoint/2010/main" val="25079400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troisième solution : le modèle ZIP (</a:t>
            </a:r>
            <a:r>
              <a:rPr lang="fr-FR" b="1" dirty="0" err="1"/>
              <a:t>Zero</a:t>
            </a:r>
            <a:r>
              <a:rPr lang="fr-FR" b="1" dirty="0"/>
              <a:t> </a:t>
            </a:r>
            <a:r>
              <a:rPr lang="fr-FR" b="1" dirty="0" err="1"/>
              <a:t>Inflated</a:t>
            </a:r>
            <a:r>
              <a:rPr lang="fr-FR" b="1" dirty="0"/>
              <a:t> Poisson)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674533" y="3921490"/>
            <a:ext cx="524933" cy="1134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3674532" y="5056024"/>
            <a:ext cx="524933" cy="482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1659467" y="2702291"/>
            <a:ext cx="1312333" cy="20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4351866" y="2702291"/>
            <a:ext cx="1312333" cy="20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1028701" y="5479358"/>
            <a:ext cx="1312333" cy="20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1028702" y="2702291"/>
            <a:ext cx="630766" cy="203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3721100" y="2702291"/>
            <a:ext cx="630766" cy="203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2341034" y="5479358"/>
            <a:ext cx="630766" cy="203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733399"/>
            <a:ext cx="5411371" cy="5496529"/>
          </a:xfrm>
          <a:prstGeom prst="rect">
            <a:avLst/>
          </a:prstGeom>
        </p:spPr>
      </p:pic>
      <p:cxnSp>
        <p:nvCxnSpPr>
          <p:cNvPr id="43" name="Connecteur droit avec flèche 42"/>
          <p:cNvCxnSpPr/>
          <p:nvPr/>
        </p:nvCxnSpPr>
        <p:spPr>
          <a:xfrm flipH="1" flipV="1">
            <a:off x="4275666" y="4412557"/>
            <a:ext cx="193886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6214533" y="3481663"/>
            <a:ext cx="5435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0 parce que le </a:t>
            </a:r>
            <a:r>
              <a:rPr lang="fr-FR" dirty="0" err="1">
                <a:solidFill>
                  <a:schemeClr val="accent1"/>
                </a:solidFill>
              </a:rPr>
              <a:t>Xénique</a:t>
            </a:r>
            <a:r>
              <a:rPr lang="fr-FR" dirty="0">
                <a:solidFill>
                  <a:schemeClr val="accent1"/>
                </a:solidFill>
              </a:rPr>
              <a:t> est absent sur un point où il n’a pas lieu d’être présent: </a:t>
            </a:r>
          </a:p>
          <a:p>
            <a:r>
              <a:rPr lang="fr-FR" dirty="0">
                <a:solidFill>
                  <a:schemeClr val="accent1"/>
                </a:solidFill>
              </a:rPr>
              <a:t>Habitat défavorable, hors de l’aire de distribution, … </a:t>
            </a:r>
            <a:r>
              <a:rPr lang="fr-FR" b="1" dirty="0">
                <a:solidFill>
                  <a:schemeClr val="accent1"/>
                </a:solidFill>
              </a:rPr>
              <a:t>Processus binomial</a:t>
            </a:r>
          </a:p>
        </p:txBody>
      </p:sp>
      <p:cxnSp>
        <p:nvCxnSpPr>
          <p:cNvPr id="45" name="Connecteur droit avec flèche 44"/>
          <p:cNvCxnSpPr/>
          <p:nvPr/>
        </p:nvCxnSpPr>
        <p:spPr>
          <a:xfrm flipH="1" flipV="1">
            <a:off x="4199465" y="5297324"/>
            <a:ext cx="1938867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6214533" y="4879193"/>
            <a:ext cx="5435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0 parce que le </a:t>
            </a:r>
            <a:r>
              <a:rPr lang="fr-FR" dirty="0" err="1">
                <a:solidFill>
                  <a:schemeClr val="accent2"/>
                </a:solidFill>
              </a:rPr>
              <a:t>Xénique</a:t>
            </a:r>
            <a:r>
              <a:rPr lang="fr-FR" dirty="0">
                <a:solidFill>
                  <a:schemeClr val="accent2"/>
                </a:solidFill>
              </a:rPr>
              <a:t> est absent sur un point où il pourrait être présent: </a:t>
            </a:r>
          </a:p>
          <a:p>
            <a:r>
              <a:rPr lang="fr-FR" dirty="0">
                <a:solidFill>
                  <a:schemeClr val="accent2"/>
                </a:solidFill>
              </a:rPr>
              <a:t>Habitat favorable, dans l’aire de distribution, mais espèce absente par hasard ou pour une raison inconnue, … </a:t>
            </a:r>
            <a:r>
              <a:rPr lang="fr-FR" b="1" dirty="0">
                <a:solidFill>
                  <a:schemeClr val="accent2"/>
                </a:solidFill>
              </a:rPr>
              <a:t>0 stochastique prédit par une loi de Poisson</a:t>
            </a:r>
          </a:p>
        </p:txBody>
      </p:sp>
    </p:spTree>
    <p:extLst>
      <p:ext uri="{BB962C8B-B14F-4D97-AF65-F5344CB8AC3E}">
        <p14:creationId xmlns:p14="http://schemas.microsoft.com/office/powerpoint/2010/main" val="3833526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troisième solution : le modèle ZIP (</a:t>
            </a:r>
            <a:r>
              <a:rPr lang="fr-FR" b="1" dirty="0" err="1"/>
              <a:t>Zero</a:t>
            </a:r>
            <a:r>
              <a:rPr lang="fr-FR" b="1" dirty="0"/>
              <a:t> </a:t>
            </a:r>
            <a:r>
              <a:rPr lang="fr-FR" b="1" dirty="0" err="1"/>
              <a:t>Inflated</a:t>
            </a:r>
            <a:r>
              <a:rPr lang="fr-FR" b="1" dirty="0"/>
              <a:t> Poisson)</a:t>
            </a:r>
          </a:p>
        </p:txBody>
      </p:sp>
      <p:cxnSp>
        <p:nvCxnSpPr>
          <p:cNvPr id="43" name="Connecteur droit avec flèche 42"/>
          <p:cNvCxnSpPr/>
          <p:nvPr/>
        </p:nvCxnSpPr>
        <p:spPr>
          <a:xfrm flipH="1" flipV="1">
            <a:off x="4275666" y="4412557"/>
            <a:ext cx="193886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6214532" y="3162604"/>
            <a:ext cx="5793965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0 parce que le </a:t>
            </a:r>
            <a:r>
              <a:rPr lang="fr-FR" dirty="0" err="1">
                <a:solidFill>
                  <a:schemeClr val="accent1"/>
                </a:solidFill>
              </a:rPr>
              <a:t>Xénique</a:t>
            </a:r>
            <a:r>
              <a:rPr lang="fr-FR" dirty="0">
                <a:solidFill>
                  <a:schemeClr val="accent1"/>
                </a:solidFill>
              </a:rPr>
              <a:t> est absent sur un point où il n’a pas lieu d’être présent: </a:t>
            </a:r>
          </a:p>
          <a:p>
            <a:r>
              <a:rPr lang="fr-FR" dirty="0">
                <a:solidFill>
                  <a:schemeClr val="accent1"/>
                </a:solidFill>
              </a:rPr>
              <a:t>Habitat défavorable, hors de l’aire de distribution, … </a:t>
            </a:r>
            <a:r>
              <a:rPr lang="fr-FR" b="1" dirty="0">
                <a:solidFill>
                  <a:schemeClr val="accent1"/>
                </a:solidFill>
              </a:rPr>
              <a:t>Processus binomial (de Bernoulli)</a:t>
            </a:r>
          </a:p>
          <a:p>
            <a:r>
              <a:rPr lang="fr-FR" dirty="0">
                <a:solidFill>
                  <a:schemeClr val="accent1"/>
                </a:solidFill>
              </a:rPr>
              <a:t>Ici on l’explique par un simple effet région</a:t>
            </a:r>
          </a:p>
        </p:txBody>
      </p:sp>
      <p:cxnSp>
        <p:nvCxnSpPr>
          <p:cNvPr id="45" name="Connecteur droit avec flèche 44"/>
          <p:cNvCxnSpPr/>
          <p:nvPr/>
        </p:nvCxnSpPr>
        <p:spPr>
          <a:xfrm flipH="1" flipV="1">
            <a:off x="4199465" y="5297324"/>
            <a:ext cx="1938867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6214533" y="4879193"/>
            <a:ext cx="5435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0 parce que le </a:t>
            </a:r>
            <a:r>
              <a:rPr lang="fr-FR" dirty="0" err="1">
                <a:solidFill>
                  <a:schemeClr val="accent2"/>
                </a:solidFill>
              </a:rPr>
              <a:t>Xénique</a:t>
            </a:r>
            <a:r>
              <a:rPr lang="fr-FR" dirty="0">
                <a:solidFill>
                  <a:schemeClr val="accent2"/>
                </a:solidFill>
              </a:rPr>
              <a:t> est absent sur un point où il pourrait être présent: </a:t>
            </a:r>
          </a:p>
          <a:p>
            <a:r>
              <a:rPr lang="fr-FR" dirty="0">
                <a:solidFill>
                  <a:schemeClr val="accent2"/>
                </a:solidFill>
              </a:rPr>
              <a:t>Habitat favorable, dans l’aire de distribution, mais espèce absente par hasard ou pour une raison inconnue, … </a:t>
            </a:r>
            <a:r>
              <a:rPr lang="fr-FR" b="1" dirty="0">
                <a:solidFill>
                  <a:schemeClr val="accent2"/>
                </a:solidFill>
              </a:rPr>
              <a:t>0 stochastique prédit par une loi de 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2520856" y="5158824"/>
                <a:ext cx="1537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856" y="5158824"/>
                <a:ext cx="153702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175" r="-5159" b="-36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431800" y="5605843"/>
                <a:ext cx="4250266" cy="576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6">
                        <a:lumMod val="75000"/>
                      </a:schemeClr>
                    </a:solidFill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𝑝𝑜𝑖𝑠𝑠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6">
                        <a:lumMod val="75000"/>
                      </a:schemeClr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l-GR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𝑃𝑅𝑂𝑃𝐹𝑂𝑅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6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l-GR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</m:t>
                        </m:r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𝑁𝐴𝑇</m:t>
                        </m:r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𝐹𝑂𝑅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fr-FR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m:t>+ 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l-GR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𝑆𝐻𝐴</m:t>
                        </m:r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500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5605843"/>
                <a:ext cx="4250266" cy="576248"/>
              </a:xfrm>
              <a:prstGeom prst="rect">
                <a:avLst/>
              </a:prstGeom>
              <a:blipFill rotWithShape="0">
                <a:blip r:embed="rId3"/>
                <a:stretch>
                  <a:fillRect l="-2582" t="-14894" b="-180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87866" y="3421499"/>
                <a:ext cx="5317068" cy="597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logit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𝑏𝑖𝑛𝑜𝑚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𝑓𝑜𝑜𝑡h𝑖𝑙𝑙𝑠</m:t>
                        </m:r>
                      </m:sub>
                    </m:sSub>
                    <m:r>
                      <a:rPr lang="el-G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𝑅𝑒𝑔𝑖𝑜𝑛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𝑓𝑜𝑜𝑡h𝑖𝑙𝑙𝑠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𝑚𝑜𝑛𝑡𝑠</m:t>
                        </m:r>
                      </m:sub>
                    </m:sSub>
                    <m:r>
                      <a:rPr lang="el-G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𝑒𝑔𝑖𝑜𝑛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𝑚𝑜𝑛𝑡𝑠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fr-FR" dirty="0">
                        <a:solidFill>
                          <a:schemeClr val="accent1"/>
                        </a:solidFill>
                      </a:rPr>
                      <m:t>+ 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𝑝𝑙𝑎𝑖𝑛𝑠</m:t>
                        </m:r>
                      </m:sub>
                    </m:sSub>
                    <m:r>
                      <a:rPr lang="el-G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𝑅𝑒𝑔𝑖𝑜𝑛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𝑝𝑙𝑎𝑖𝑛𝑠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66" y="3421499"/>
                <a:ext cx="5317068" cy="597664"/>
              </a:xfrm>
              <a:prstGeom prst="rect">
                <a:avLst/>
              </a:prstGeom>
              <a:blipFill rotWithShape="0">
                <a:blip r:embed="rId4"/>
                <a:stretch>
                  <a:fillRect l="-2064" t="-14286" b="-132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520856" y="4274057"/>
                <a:ext cx="1317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𝑃𝑟𝑒𝑠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856" y="4274057"/>
                <a:ext cx="1317540" cy="276999"/>
              </a:xfrm>
              <a:prstGeom prst="rect">
                <a:avLst/>
              </a:prstGeom>
              <a:blipFill>
                <a:blip r:embed="rId5"/>
                <a:stretch>
                  <a:fillRect l="-3704" r="-6019" b="-36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510884" y="4716440"/>
                <a:ext cx="2068964" cy="276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𝑃𝑟𝑒𝑠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884" y="4716440"/>
                <a:ext cx="206896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065" r="-590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1193800" y="1081656"/>
            <a:ext cx="866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modèle ZIP mélange: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distribution binomiale (Présence ou absence de l’espèce)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distribution de Poisson (nombre d’individus sur les sites de présence)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La ZIP permet de distinguer les processus qui conduisent à l’occupation d’un site de ceux qui modulent la taille de la population sur le site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93956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troisième solution : le modèle ZIP (</a:t>
            </a:r>
            <a:r>
              <a:rPr lang="fr-FR" b="1" dirty="0" err="1"/>
              <a:t>Zero</a:t>
            </a:r>
            <a:r>
              <a:rPr lang="fr-FR" b="1" dirty="0"/>
              <a:t> </a:t>
            </a:r>
            <a:r>
              <a:rPr lang="fr-FR" b="1" dirty="0" err="1"/>
              <a:t>Inflated</a:t>
            </a:r>
            <a:r>
              <a:rPr lang="fr-FR" b="1" dirty="0"/>
              <a:t> Poisson)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193800" y="1081656"/>
            <a:ext cx="866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modèle ZIP mélange: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distribution binomiale (Présence ou absence de l’espèce)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distribution de Poisson (nombre d’individus sur les sites de présence)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La ZIP permet de distinguer les processus qui conduisent à l’occupation d’un site de ceux qui modulent la taille de la population sur le site</a:t>
            </a:r>
            <a:r>
              <a:rPr lang="fr-FR" dirty="0"/>
              <a:t> 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3579848" y="4259151"/>
            <a:ext cx="2550019" cy="5957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265333" y="4089391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 </a:t>
            </a:r>
            <a:r>
              <a:rPr lang="fr-FR" b="1" dirty="0" err="1"/>
              <a:t>Pres</a:t>
            </a:r>
            <a:r>
              <a:rPr lang="fr-FR" b="1" baseline="-25000" dirty="0" err="1"/>
              <a:t>i</a:t>
            </a:r>
            <a:r>
              <a:rPr lang="fr-FR" b="1" dirty="0"/>
              <a:t> = 0</a:t>
            </a:r>
            <a:r>
              <a:rPr lang="fr-FR" dirty="0"/>
              <a:t>, </a:t>
            </a:r>
            <a:r>
              <a:rPr lang="el-GR" dirty="0"/>
              <a:t>λ</a:t>
            </a:r>
            <a:r>
              <a:rPr lang="fr-FR" dirty="0"/>
              <a:t>.</a:t>
            </a:r>
            <a:r>
              <a:rPr lang="fr-FR" dirty="0" err="1"/>
              <a:t>eff</a:t>
            </a:r>
            <a:r>
              <a:rPr lang="fr-FR" baseline="-25000" dirty="0" err="1"/>
              <a:t>i</a:t>
            </a:r>
            <a:r>
              <a:rPr lang="fr-FR" dirty="0"/>
              <a:t> = 0, donc </a:t>
            </a:r>
            <a:r>
              <a:rPr lang="fr-FR" b="1" dirty="0" err="1"/>
              <a:t>AB</a:t>
            </a:r>
            <a:r>
              <a:rPr lang="fr-FR" b="1" baseline="-25000" dirty="0" err="1"/>
              <a:t>i</a:t>
            </a:r>
            <a:r>
              <a:rPr lang="fr-FR" b="1" dirty="0"/>
              <a:t> = 0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579847" y="4278397"/>
            <a:ext cx="2550019" cy="5957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2150532" y="4973988"/>
            <a:ext cx="3572933" cy="914400"/>
          </a:xfrm>
          <a:prstGeom prst="arc">
            <a:avLst>
              <a:gd name="adj1" fmla="val 16374650"/>
              <a:gd name="adj2" fmla="val 450682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5816600" y="5235561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 </a:t>
            </a:r>
            <a:r>
              <a:rPr lang="fr-FR" b="1" dirty="0" err="1"/>
              <a:t>Pres</a:t>
            </a:r>
            <a:r>
              <a:rPr lang="fr-FR" b="1" baseline="-25000" dirty="0" err="1"/>
              <a:t>i</a:t>
            </a:r>
            <a:r>
              <a:rPr lang="fr-FR" b="1" dirty="0"/>
              <a:t> = 1</a:t>
            </a:r>
            <a:r>
              <a:rPr lang="fr-FR" dirty="0"/>
              <a:t>, </a:t>
            </a:r>
            <a:r>
              <a:rPr lang="el-GR" dirty="0"/>
              <a:t>λ</a:t>
            </a:r>
            <a:r>
              <a:rPr lang="fr-FR" dirty="0"/>
              <a:t>.</a:t>
            </a:r>
            <a:r>
              <a:rPr lang="fr-FR" dirty="0" err="1"/>
              <a:t>eff</a:t>
            </a:r>
            <a:r>
              <a:rPr lang="fr-FR" baseline="-25000" dirty="0" err="1"/>
              <a:t>i</a:t>
            </a:r>
            <a:r>
              <a:rPr lang="fr-FR" dirty="0"/>
              <a:t> = </a:t>
            </a:r>
            <a:r>
              <a:rPr lang="el-GR" dirty="0"/>
              <a:t>λ</a:t>
            </a:r>
            <a:r>
              <a:rPr lang="fr-FR" baseline="-25000" dirty="0"/>
              <a:t>i</a:t>
            </a:r>
            <a:r>
              <a:rPr lang="fr-FR" dirty="0"/>
              <a:t>, donc</a:t>
            </a:r>
            <a:r>
              <a:rPr lang="fr-FR" b="1" dirty="0"/>
              <a:t> </a:t>
            </a:r>
            <a:r>
              <a:rPr lang="fr-FR" b="1" dirty="0" err="1"/>
              <a:t>AB</a:t>
            </a:r>
            <a:r>
              <a:rPr lang="fr-FR" b="1" baseline="-25000" dirty="0" err="1"/>
              <a:t>i</a:t>
            </a:r>
            <a:r>
              <a:rPr lang="fr-FR" b="1" dirty="0"/>
              <a:t> ~ P(</a:t>
            </a:r>
            <a:r>
              <a:rPr lang="el-GR" b="1" dirty="0"/>
              <a:t>λ</a:t>
            </a:r>
            <a:r>
              <a:rPr lang="fr-FR" b="1" baseline="-25000" dirty="0"/>
              <a:t>i</a:t>
            </a:r>
            <a:r>
              <a:rPr lang="fr-FR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2520856" y="5158824"/>
                <a:ext cx="1537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856" y="5158824"/>
                <a:ext cx="153702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175" r="-5159" b="-36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431800" y="5605843"/>
                <a:ext cx="4250266" cy="576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6">
                        <a:lumMod val="75000"/>
                      </a:schemeClr>
                    </a:solidFill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𝑝𝑜𝑖𝑠𝑠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6">
                        <a:lumMod val="75000"/>
                      </a:schemeClr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l-GR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𝑃𝑅𝑂𝑃𝐹𝑂𝑅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6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l-GR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</m:t>
                        </m:r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𝑁𝐴𝑇</m:t>
                        </m:r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𝐹𝑂𝑅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fr-FR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m:t>+ 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l-GR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𝑆𝐻𝐴</m:t>
                        </m:r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500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5605843"/>
                <a:ext cx="4250266" cy="576248"/>
              </a:xfrm>
              <a:prstGeom prst="rect">
                <a:avLst/>
              </a:prstGeom>
              <a:blipFill rotWithShape="0">
                <a:blip r:embed="rId3"/>
                <a:stretch>
                  <a:fillRect l="-2582" t="-14894" b="-180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87866" y="3421499"/>
                <a:ext cx="5317068" cy="597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logit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𝑏𝑖𝑛𝑜𝑚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𝑓𝑜𝑜𝑡h𝑖𝑙𝑙𝑠</m:t>
                        </m:r>
                      </m:sub>
                    </m:sSub>
                    <m:r>
                      <a:rPr lang="el-G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𝑅𝑒𝑔𝑖𝑜𝑛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𝑓𝑜𝑜𝑡h𝑖𝑙𝑙𝑠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𝑚𝑜𝑛𝑡𝑠</m:t>
                        </m:r>
                      </m:sub>
                    </m:sSub>
                    <m:r>
                      <a:rPr lang="el-G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𝑒𝑔𝑖𝑜𝑛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𝑚𝑜𝑛𝑡𝑠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fr-FR" dirty="0">
                        <a:solidFill>
                          <a:schemeClr val="accent1"/>
                        </a:solidFill>
                      </a:rPr>
                      <m:t>+ 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𝑝𝑙𝑎𝑖𝑛𝑠</m:t>
                        </m:r>
                      </m:sub>
                    </m:sSub>
                    <m:r>
                      <a:rPr lang="el-G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𝑅𝑒𝑔𝑖𝑜𝑛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𝑝𝑙𝑎𝑖𝑛𝑠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66" y="3421499"/>
                <a:ext cx="5317068" cy="597664"/>
              </a:xfrm>
              <a:prstGeom prst="rect">
                <a:avLst/>
              </a:prstGeom>
              <a:blipFill rotWithShape="0">
                <a:blip r:embed="rId4"/>
                <a:stretch>
                  <a:fillRect l="-2064" t="-14286" b="-132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2520856" y="4274057"/>
                <a:ext cx="1317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𝑃𝑟𝑒𝑠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856" y="4274057"/>
                <a:ext cx="1317540" cy="276999"/>
              </a:xfrm>
              <a:prstGeom prst="rect">
                <a:avLst/>
              </a:prstGeom>
              <a:blipFill>
                <a:blip r:embed="rId2"/>
                <a:stretch>
                  <a:fillRect l="-3704" r="-6019" b="-36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1510884" y="4716440"/>
                <a:ext cx="2068964" cy="276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𝑃𝑟𝑒𝑠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884" y="4716440"/>
                <a:ext cx="206896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065" r="-590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519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troisième solution : le modèle ZIP (</a:t>
            </a:r>
            <a:r>
              <a:rPr lang="fr-FR" b="1" dirty="0" err="1"/>
              <a:t>Zero</a:t>
            </a:r>
            <a:r>
              <a:rPr lang="fr-FR" b="1" dirty="0"/>
              <a:t> </a:t>
            </a:r>
            <a:r>
              <a:rPr lang="fr-FR" b="1" dirty="0" err="1"/>
              <a:t>Inflated</a:t>
            </a:r>
            <a:r>
              <a:rPr lang="fr-FR" b="1" dirty="0"/>
              <a:t> Poisson) sous R</a:t>
            </a:r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2997200" y="1456267"/>
            <a:ext cx="355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V="1">
            <a:off x="6781801" y="1456267"/>
            <a:ext cx="6519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510866" y="1275849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|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119967" y="1503579"/>
            <a:ext cx="36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la partie Poisson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752167" y="1487997"/>
            <a:ext cx="36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de la partie Binomiale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510865" y="1554972"/>
            <a:ext cx="10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|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283200" y="4570499"/>
            <a:ext cx="583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arrive enfin à traiter correctement l’excès de 0 : la </a:t>
            </a:r>
            <a:r>
              <a:rPr lang="fr-FR" dirty="0" err="1"/>
              <a:t>surdispersion</a:t>
            </a:r>
            <a:r>
              <a:rPr lang="fr-FR" dirty="0"/>
              <a:t> est proche de 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401" y="1048119"/>
            <a:ext cx="10634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&gt;rif.zip=</a:t>
            </a:r>
            <a:r>
              <a:rPr lang="fr-FR" dirty="0" err="1">
                <a:solidFill>
                  <a:schemeClr val="accent1"/>
                </a:solidFill>
              </a:rPr>
              <a:t>zeroinfl</a:t>
            </a:r>
            <a:r>
              <a:rPr lang="fr-FR" dirty="0">
                <a:solidFill>
                  <a:schemeClr val="accent1"/>
                </a:solidFill>
              </a:rPr>
              <a:t>(total~PROPFOR+PROPNATFOR+SHA500|region,dist="</a:t>
            </a:r>
            <a:r>
              <a:rPr lang="fr-FR" dirty="0" err="1">
                <a:solidFill>
                  <a:schemeClr val="accent1"/>
                </a:solidFill>
              </a:rPr>
              <a:t>poisson",data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rifleman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7" y="2009149"/>
            <a:ext cx="4047619" cy="4000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283200" y="28088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res.rif.zip=</a:t>
            </a:r>
            <a:r>
              <a:rPr lang="fr-FR" dirty="0" err="1">
                <a:solidFill>
                  <a:schemeClr val="accent1"/>
                </a:solidFill>
              </a:rPr>
              <a:t>residuals</a:t>
            </a:r>
            <a:r>
              <a:rPr lang="fr-FR" dirty="0">
                <a:solidFill>
                  <a:schemeClr val="accent1"/>
                </a:solidFill>
              </a:rPr>
              <a:t>(rif.zip, type = "</a:t>
            </a:r>
            <a:r>
              <a:rPr lang="fr-FR" dirty="0" err="1">
                <a:solidFill>
                  <a:schemeClr val="accent1"/>
                </a:solidFill>
              </a:rPr>
              <a:t>pearson</a:t>
            </a:r>
            <a:r>
              <a:rPr lang="fr-FR" dirty="0">
                <a:solidFill>
                  <a:schemeClr val="accent1"/>
                </a:solidFill>
              </a:rPr>
              <a:t>")</a:t>
            </a:r>
          </a:p>
          <a:p>
            <a:r>
              <a:rPr lang="fr-FR" dirty="0">
                <a:solidFill>
                  <a:schemeClr val="accent1"/>
                </a:solidFill>
              </a:rPr>
              <a:t>&gt; p2  &lt;- </a:t>
            </a:r>
            <a:r>
              <a:rPr lang="fr-FR" dirty="0" err="1">
                <a:solidFill>
                  <a:schemeClr val="accent1"/>
                </a:solidFill>
              </a:rPr>
              <a:t>length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coef</a:t>
            </a:r>
            <a:r>
              <a:rPr lang="fr-FR" dirty="0">
                <a:solidFill>
                  <a:schemeClr val="accent1"/>
                </a:solidFill>
              </a:rPr>
              <a:t>(rif.zip))   </a:t>
            </a:r>
          </a:p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sum</a:t>
            </a:r>
            <a:r>
              <a:rPr lang="fr-FR" dirty="0">
                <a:solidFill>
                  <a:schemeClr val="accent1"/>
                </a:solidFill>
              </a:rPr>
              <a:t>(res.rif.zip^2) / (N - p2)</a:t>
            </a:r>
          </a:p>
          <a:p>
            <a:r>
              <a:rPr lang="fr-FR" dirty="0">
                <a:solidFill>
                  <a:srgbClr val="FF0000"/>
                </a:solidFill>
              </a:rPr>
              <a:t>[1] 0.8361539</a:t>
            </a:r>
          </a:p>
        </p:txBody>
      </p:sp>
    </p:spTree>
    <p:extLst>
      <p:ext uri="{BB962C8B-B14F-4D97-AF65-F5344CB8AC3E}">
        <p14:creationId xmlns:p14="http://schemas.microsoft.com/office/powerpoint/2010/main" val="2107603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troisième solution : le modèle ZIP (</a:t>
            </a:r>
            <a:r>
              <a:rPr lang="fr-FR" b="1" dirty="0" err="1"/>
              <a:t>Zero</a:t>
            </a:r>
            <a:r>
              <a:rPr lang="fr-FR" b="1" dirty="0"/>
              <a:t> </a:t>
            </a:r>
            <a:r>
              <a:rPr lang="fr-FR" b="1" dirty="0" err="1"/>
              <a:t>Inflated</a:t>
            </a:r>
            <a:r>
              <a:rPr lang="fr-FR" b="1" dirty="0"/>
              <a:t> Poisson) sous R</a:t>
            </a:r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3259667" y="1456267"/>
            <a:ext cx="355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7069667" y="1456267"/>
            <a:ext cx="355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3496734" y="1456267"/>
            <a:ext cx="0" cy="2463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 flipV="1">
            <a:off x="8619068" y="5266265"/>
            <a:ext cx="178646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10371667" y="1467306"/>
            <a:ext cx="25399" cy="37989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3496734" y="3903134"/>
            <a:ext cx="7111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07932" y="3293533"/>
            <a:ext cx="3953935" cy="127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4207932" y="4614335"/>
            <a:ext cx="4402668" cy="127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06401" y="1936679"/>
            <a:ext cx="2794002" cy="267765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Le </a:t>
            </a:r>
            <a:r>
              <a:rPr lang="fr-FR" sz="1400" dirty="0" err="1"/>
              <a:t>Xénique</a:t>
            </a:r>
            <a:r>
              <a:rPr lang="fr-FR" sz="1400" dirty="0"/>
              <a:t> : 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N’est pas substantiellement affecté par les trois variables de paysage</a:t>
            </a:r>
            <a:endParaRPr lang="fr-FR" sz="1400" b="1" dirty="0"/>
          </a:p>
          <a:p>
            <a:pPr marL="285750" indent="-285750">
              <a:buFontTx/>
              <a:buChar char="-"/>
            </a:pPr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Tend à </a:t>
            </a:r>
            <a:r>
              <a:rPr lang="fr-FR" sz="1400" b="1" dirty="0"/>
              <a:t>éviter la région montagneuse </a:t>
            </a:r>
            <a:r>
              <a:rPr lang="fr-FR" sz="1400" dirty="0"/>
              <a:t>(Mont)</a:t>
            </a:r>
          </a:p>
          <a:p>
            <a:endParaRPr lang="fr-FR" sz="1400" b="1" dirty="0"/>
          </a:p>
          <a:p>
            <a:r>
              <a:rPr lang="fr-FR" sz="1400" b="1" dirty="0"/>
              <a:t>&gt; Cohérent avec la biologie : espèce généraliste de plaine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4207932" y="1467306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&gt; </a:t>
            </a:r>
            <a:r>
              <a:rPr lang="fr-FR" sz="1200" dirty="0" err="1">
                <a:solidFill>
                  <a:schemeClr val="accent1"/>
                </a:solidFill>
              </a:rPr>
              <a:t>summary</a:t>
            </a:r>
            <a:r>
              <a:rPr lang="fr-FR" sz="1200" dirty="0">
                <a:solidFill>
                  <a:schemeClr val="accent1"/>
                </a:solidFill>
              </a:rPr>
              <a:t>(rif.zip)</a:t>
            </a:r>
          </a:p>
          <a:p>
            <a:endParaRPr lang="fr-FR" sz="1200" dirty="0"/>
          </a:p>
          <a:p>
            <a:r>
              <a:rPr lang="fr-FR" sz="12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zeroinfl</a:t>
            </a:r>
            <a:r>
              <a:rPr lang="fr-FR" sz="1200" dirty="0">
                <a:solidFill>
                  <a:srgbClr val="FF0000"/>
                </a:solidFill>
              </a:rPr>
              <a:t>(formula = total ~ PROPFOR + PROPNATFOR + SHA500 | </a:t>
            </a:r>
            <a:r>
              <a:rPr lang="fr-FR" sz="1200" dirty="0" err="1">
                <a:solidFill>
                  <a:srgbClr val="FF0000"/>
                </a:solidFill>
              </a:rPr>
              <a:t>region</a:t>
            </a:r>
            <a:r>
              <a:rPr lang="fr-FR" sz="1200" dirty="0">
                <a:solidFill>
                  <a:srgbClr val="FF0000"/>
                </a:solidFill>
              </a:rPr>
              <a:t>, data = </a:t>
            </a:r>
            <a:r>
              <a:rPr lang="fr-FR" sz="1200" dirty="0" err="1">
                <a:solidFill>
                  <a:srgbClr val="FF0000"/>
                </a:solidFill>
              </a:rPr>
              <a:t>rifleman</a:t>
            </a:r>
            <a:r>
              <a:rPr lang="fr-FR" sz="1200" dirty="0">
                <a:solidFill>
                  <a:srgbClr val="FF0000"/>
                </a:solidFill>
              </a:rPr>
              <a:t>, </a:t>
            </a:r>
            <a:r>
              <a:rPr lang="fr-FR" sz="1200" dirty="0" err="1">
                <a:solidFill>
                  <a:srgbClr val="FF0000"/>
                </a:solidFill>
              </a:rPr>
              <a:t>dist</a:t>
            </a:r>
            <a:r>
              <a:rPr lang="fr-FR" sz="1200" dirty="0">
                <a:solidFill>
                  <a:srgbClr val="FF0000"/>
                </a:solidFill>
              </a:rPr>
              <a:t> = "poisson")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Pearson </a:t>
            </a:r>
            <a:r>
              <a:rPr lang="fr-FR" sz="1200" dirty="0" err="1">
                <a:solidFill>
                  <a:srgbClr val="FF0000"/>
                </a:solidFill>
              </a:rPr>
              <a:t>residuals</a:t>
            </a:r>
            <a:r>
              <a:rPr lang="fr-FR" sz="1200" dirty="0">
                <a:solidFill>
                  <a:srgbClr val="FF0000"/>
                </a:solidFill>
              </a:rPr>
              <a:t>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Min         1Q     </a:t>
            </a:r>
            <a:r>
              <a:rPr lang="fr-FR" sz="1200" dirty="0" err="1">
                <a:solidFill>
                  <a:srgbClr val="FF0000"/>
                </a:solidFill>
              </a:rPr>
              <a:t>Median</a:t>
            </a:r>
            <a:r>
              <a:rPr lang="fr-FR" sz="1200" dirty="0">
                <a:solidFill>
                  <a:srgbClr val="FF0000"/>
                </a:solidFill>
              </a:rPr>
              <a:t>         3Q        Max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-8.041e-01 -2.853e-01 -2.282e-01 -4.309e-05  1.201e+01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Count model coefficients (poisson </a:t>
            </a:r>
            <a:r>
              <a:rPr lang="fr-FR" sz="1200" dirty="0" err="1">
                <a:solidFill>
                  <a:srgbClr val="FF0000"/>
                </a:solidFill>
              </a:rPr>
              <a:t>with</a:t>
            </a:r>
            <a:r>
              <a:rPr lang="fr-FR" sz="1200" dirty="0">
                <a:solidFill>
                  <a:srgbClr val="FF0000"/>
                </a:solidFill>
              </a:rPr>
              <a:t> log </a:t>
            </a:r>
            <a:r>
              <a:rPr lang="fr-FR" sz="1200" dirty="0" err="1">
                <a:solidFill>
                  <a:srgbClr val="FF0000"/>
                </a:solidFill>
              </a:rPr>
              <a:t>link</a:t>
            </a:r>
            <a:r>
              <a:rPr lang="fr-FR" sz="1200" dirty="0">
                <a:solidFill>
                  <a:srgbClr val="FF0000"/>
                </a:solidFill>
              </a:rPr>
              <a:t>):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z value Pr(&gt;|z|)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-0.9788     1.1534  -0.849    0.396</a:t>
            </a:r>
          </a:p>
          <a:p>
            <a:r>
              <a:rPr lang="fr-FR" sz="1200" dirty="0">
                <a:solidFill>
                  <a:srgbClr val="FF0000"/>
                </a:solidFill>
              </a:rPr>
              <a:t>PROPFOR       0.2147     0.7710   0.278    0.781</a:t>
            </a:r>
          </a:p>
          <a:p>
            <a:r>
              <a:rPr lang="fr-FR" sz="1200" dirty="0">
                <a:solidFill>
                  <a:srgbClr val="FF0000"/>
                </a:solidFill>
              </a:rPr>
              <a:t>PROPNATFOR    0.9421     0.5830   1.616    0.106</a:t>
            </a:r>
          </a:p>
          <a:p>
            <a:r>
              <a:rPr lang="fr-FR" sz="1200" dirty="0">
                <a:solidFill>
                  <a:srgbClr val="FF0000"/>
                </a:solidFill>
              </a:rPr>
              <a:t>SHA500        0.3091     0.5555   0.556    0.578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Zero</a:t>
            </a:r>
            <a:r>
              <a:rPr lang="fr-FR" sz="1200" dirty="0">
                <a:solidFill>
                  <a:srgbClr val="FF0000"/>
                </a:solidFill>
              </a:rPr>
              <a:t>-inflation model coefficients (binomial </a:t>
            </a:r>
            <a:r>
              <a:rPr lang="fr-FR" sz="1200" dirty="0" err="1">
                <a:solidFill>
                  <a:srgbClr val="FF0000"/>
                </a:solidFill>
              </a:rPr>
              <a:t>with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logit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link</a:t>
            </a:r>
            <a:r>
              <a:rPr lang="fr-FR" sz="1200" dirty="0">
                <a:solidFill>
                  <a:srgbClr val="FF0000"/>
                </a:solidFill>
              </a:rPr>
              <a:t>):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z value Pr(&gt;|z|)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       1.8846     0.3174   5.938 2.89e-09 ***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regionFoot_hills</a:t>
            </a:r>
            <a:r>
              <a:rPr lang="fr-FR" sz="1200" dirty="0">
                <a:solidFill>
                  <a:srgbClr val="FF0000"/>
                </a:solidFill>
              </a:rPr>
              <a:t>   -0.4642     0.5188  -0.895    0.371    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regionMont</a:t>
            </a:r>
            <a:r>
              <a:rPr lang="fr-FR" sz="1200" dirty="0">
                <a:solidFill>
                  <a:srgbClr val="FF0000"/>
                </a:solidFill>
              </a:rPr>
              <a:t>         -2.5933     0.5807  -4.466 7.99e-06 ***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regionPlain</a:t>
            </a:r>
            <a:r>
              <a:rPr lang="fr-FR" sz="1200" dirty="0">
                <a:solidFill>
                  <a:srgbClr val="FF0000"/>
                </a:solidFill>
              </a:rPr>
              <a:t>        17.1418  1662.1811   0.010    0.992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Signif</a:t>
            </a:r>
            <a:r>
              <a:rPr lang="fr-FR" sz="1200" dirty="0">
                <a:solidFill>
                  <a:srgbClr val="FF0000"/>
                </a:solidFill>
              </a:rPr>
              <a:t>. codes:  0 '***' 0.001 '**' 0.01 '*' 0.05 '.' 0.1 ' ' 1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Number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iterations</a:t>
            </a:r>
            <a:r>
              <a:rPr lang="fr-FR" sz="1200" dirty="0">
                <a:solidFill>
                  <a:srgbClr val="FF0000"/>
                </a:solidFill>
              </a:rPr>
              <a:t> in BFGS </a:t>
            </a:r>
            <a:r>
              <a:rPr lang="fr-FR" sz="1200" dirty="0" err="1">
                <a:solidFill>
                  <a:srgbClr val="FF0000"/>
                </a:solidFill>
              </a:rPr>
              <a:t>optimization</a:t>
            </a:r>
            <a:r>
              <a:rPr lang="fr-FR" sz="1200" dirty="0">
                <a:solidFill>
                  <a:srgbClr val="FF0000"/>
                </a:solidFill>
              </a:rPr>
              <a:t>: 14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Log-</a:t>
            </a:r>
            <a:r>
              <a:rPr lang="fr-FR" sz="1200" dirty="0" err="1">
                <a:solidFill>
                  <a:srgbClr val="FF0000"/>
                </a:solidFill>
              </a:rPr>
              <a:t>likelihood</a:t>
            </a:r>
            <a:r>
              <a:rPr lang="fr-FR" sz="1200" dirty="0">
                <a:solidFill>
                  <a:srgbClr val="FF0000"/>
                </a:solidFill>
              </a:rPr>
              <a:t>: -172.4 on 8 </a:t>
            </a:r>
            <a:r>
              <a:rPr lang="fr-FR" sz="1200" dirty="0" err="1">
                <a:solidFill>
                  <a:srgbClr val="FF0000"/>
                </a:solidFill>
              </a:rPr>
              <a:t>Df</a:t>
            </a:r>
            <a:endParaRPr lang="fr-FR" sz="1200" dirty="0">
              <a:solidFill>
                <a:srgbClr val="FF0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845503"/>
            <a:ext cx="2924054" cy="18847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AE7242-6230-476A-AAAE-B1DF1C2BE713}"/>
              </a:ext>
            </a:extLst>
          </p:cNvPr>
          <p:cNvSpPr/>
          <p:nvPr/>
        </p:nvSpPr>
        <p:spPr>
          <a:xfrm>
            <a:off x="533401" y="1048119"/>
            <a:ext cx="10634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&gt;rif.zip=</a:t>
            </a:r>
            <a:r>
              <a:rPr lang="fr-FR" dirty="0" err="1">
                <a:solidFill>
                  <a:schemeClr val="accent1"/>
                </a:solidFill>
              </a:rPr>
              <a:t>zeroinfl</a:t>
            </a:r>
            <a:r>
              <a:rPr lang="fr-FR" dirty="0">
                <a:solidFill>
                  <a:schemeClr val="accent1"/>
                </a:solidFill>
              </a:rPr>
              <a:t>(total~PROPFOR+PROPNATFOR+SHA500|region,dist="</a:t>
            </a:r>
            <a:r>
              <a:rPr lang="fr-FR" dirty="0" err="1">
                <a:solidFill>
                  <a:schemeClr val="accent1"/>
                </a:solidFill>
              </a:rPr>
              <a:t>poisson",data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rifleman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0006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variante : le modèle </a:t>
            </a:r>
            <a:r>
              <a:rPr lang="fr-FR" b="1" dirty="0" err="1"/>
              <a:t>hurdle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520856" y="5158824"/>
                <a:ext cx="2695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856" y="5158824"/>
                <a:ext cx="269503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584" r="-2489" b="-36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31800" y="5605843"/>
                <a:ext cx="4250266" cy="576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6">
                        <a:lumMod val="75000"/>
                      </a:schemeClr>
                    </a:solidFill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𝑝𝑜𝑖𝑠𝑠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6">
                        <a:lumMod val="75000"/>
                      </a:schemeClr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l-GR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𝑃𝑅𝑂𝑃𝐹𝑂𝑅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6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l-GR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𝑃𝑅𝑂𝑃</m:t>
                        </m:r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𝑁𝐴𝑇</m:t>
                        </m:r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𝐹𝑂𝑅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fr-FR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m:t>+ 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l-GR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𝑆𝐻𝐴</m:t>
                        </m:r>
                        <m:r>
                          <a:rPr lang="fr-FR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500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5605843"/>
                <a:ext cx="4250266" cy="576248"/>
              </a:xfrm>
              <a:prstGeom prst="rect">
                <a:avLst/>
              </a:prstGeom>
              <a:blipFill rotWithShape="0">
                <a:blip r:embed="rId3"/>
                <a:stretch>
                  <a:fillRect l="-2582" t="-14894" b="-180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87866" y="3421499"/>
                <a:ext cx="5317068" cy="597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logit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𝑏𝑖𝑛𝑜𝑚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𝑓𝑜𝑜𝑡h𝑖𝑙𝑙𝑠</m:t>
                        </m:r>
                      </m:sub>
                    </m:sSub>
                    <m:r>
                      <a:rPr lang="el-G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𝑅𝑒𝑔𝑖𝑜𝑛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𝑓𝑜𝑜𝑡h𝑖𝑙𝑙𝑠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accent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𝑚𝑜𝑛𝑡𝑠</m:t>
                        </m:r>
                      </m:sub>
                    </m:sSub>
                    <m:r>
                      <a:rPr lang="el-G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𝑒𝑔𝑖𝑜𝑛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𝑚𝑜𝑛𝑡𝑠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fr-FR" dirty="0">
                        <a:solidFill>
                          <a:schemeClr val="accent1"/>
                        </a:solidFill>
                      </a:rPr>
                      <m:t>+ 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𝑝𝑙𝑎𝑖𝑛𝑠</m:t>
                        </m:r>
                      </m:sub>
                    </m:sSub>
                    <m:r>
                      <a:rPr lang="el-G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𝑅𝑒𝑔𝑖𝑜𝑛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fr-F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𝑝𝑙𝑎𝑖𝑛𝑠</m:t>
                        </m:r>
                      </m:e>
                      <m:sub>
                        <m:r>
                          <a:rPr lang="fr-FR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66" y="3421499"/>
                <a:ext cx="5317068" cy="597664"/>
              </a:xfrm>
              <a:prstGeom prst="rect">
                <a:avLst/>
              </a:prstGeom>
              <a:blipFill rotWithShape="0">
                <a:blip r:embed="rId4"/>
                <a:stretch>
                  <a:fillRect l="-2064" t="-14286" b="-132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520856" y="4274057"/>
                <a:ext cx="1317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𝑃𝑟𝑒𝑠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856" y="4274057"/>
                <a:ext cx="1317540" cy="276999"/>
              </a:xfrm>
              <a:prstGeom prst="rect">
                <a:avLst/>
              </a:prstGeom>
              <a:blipFill>
                <a:blip r:embed="rId5"/>
                <a:stretch>
                  <a:fillRect l="-3704" r="-6019" b="-369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1510884" y="4716440"/>
                <a:ext cx="2068964" cy="276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𝑃𝑟𝑒𝑠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884" y="4716440"/>
                <a:ext cx="206896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065" r="-590" b="-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745067" y="1058333"/>
            <a:ext cx="10405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 une ZIP, mais la distribution de Poisson est </a:t>
            </a:r>
            <a:r>
              <a:rPr lang="fr-FR" b="1" dirty="0"/>
              <a:t>tronquée pour interdire les 0</a:t>
            </a:r>
            <a:r>
              <a:rPr lang="fr-FR" dirty="0"/>
              <a:t>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Fait l’hypothèse qu’il y a </a:t>
            </a:r>
            <a:r>
              <a:rPr lang="fr-FR" b="1" dirty="0"/>
              <a:t>forcément au moins 1 individu </a:t>
            </a:r>
            <a:r>
              <a:rPr lang="fr-FR" dirty="0"/>
              <a:t>sur tout site favorable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Peut être </a:t>
            </a:r>
            <a:r>
              <a:rPr lang="fr-FR" b="1" dirty="0"/>
              <a:t>plus efficace qu’une ZIP </a:t>
            </a:r>
            <a:r>
              <a:rPr lang="fr-FR" dirty="0"/>
              <a:t>pour des </a:t>
            </a:r>
            <a:r>
              <a:rPr lang="fr-FR" dirty="0" err="1"/>
              <a:t>surdispersions</a:t>
            </a:r>
            <a:r>
              <a:rPr lang="fr-FR" dirty="0"/>
              <a:t> fortes avec peu d’information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S’interprète exactement comme une ZIP</a:t>
            </a:r>
          </a:p>
        </p:txBody>
      </p:sp>
    </p:spTree>
    <p:extLst>
      <p:ext uri="{BB962C8B-B14F-4D97-AF65-F5344CB8AC3E}">
        <p14:creationId xmlns:p14="http://schemas.microsoft.com/office/powerpoint/2010/main" val="157917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4" y="152401"/>
            <a:ext cx="5394290" cy="406505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451" y="6268470"/>
            <a:ext cx="1130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Toïgo</a:t>
            </a:r>
            <a:r>
              <a:rPr lang="fr-FR" sz="1400" dirty="0"/>
              <a:t> et al.,</a:t>
            </a:r>
            <a:r>
              <a:rPr lang="en-US" sz="1400" dirty="0"/>
              <a:t> Geographical variation in climatic drivers of the pine </a:t>
            </a:r>
            <a:r>
              <a:rPr lang="en-US" sz="1400" dirty="0" err="1"/>
              <a:t>processionary</a:t>
            </a:r>
            <a:r>
              <a:rPr lang="en-US" sz="1400" dirty="0"/>
              <a:t> moth</a:t>
            </a:r>
          </a:p>
          <a:p>
            <a:r>
              <a:rPr lang="en-US" sz="1400" dirty="0"/>
              <a:t>population dynamics, </a:t>
            </a:r>
            <a:r>
              <a:rPr lang="fr-FR" sz="1400" dirty="0"/>
              <a:t> Forest </a:t>
            </a:r>
            <a:r>
              <a:rPr lang="fr-FR" sz="1400" dirty="0" err="1"/>
              <a:t>Ecology</a:t>
            </a:r>
            <a:r>
              <a:rPr lang="fr-FR" sz="1400" dirty="0"/>
              <a:t> &amp; Management, 2017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5451" y="6013810"/>
            <a:ext cx="9894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Données issues d’un suivi à long terme mené par l’ONF et l’INRA, extraction de 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5449" y="814225"/>
            <a:ext cx="1549893" cy="1414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6624884" y="812349"/>
            <a:ext cx="1547917" cy="1417108"/>
          </a:xfrm>
          <a:custGeom>
            <a:avLst/>
            <a:gdLst>
              <a:gd name="connsiteX0" fmla="*/ 0 w 2900363"/>
              <a:gd name="connsiteY0" fmla="*/ 0 h 2400300"/>
              <a:gd name="connsiteX1" fmla="*/ 0 w 2900363"/>
              <a:gd name="connsiteY1" fmla="*/ 1800225 h 2400300"/>
              <a:gd name="connsiteX2" fmla="*/ 219075 w 2900363"/>
              <a:gd name="connsiteY2" fmla="*/ 1776413 h 2400300"/>
              <a:gd name="connsiteX3" fmla="*/ 395288 w 2900363"/>
              <a:gd name="connsiteY3" fmla="*/ 1762125 h 2400300"/>
              <a:gd name="connsiteX4" fmla="*/ 433388 w 2900363"/>
              <a:gd name="connsiteY4" fmla="*/ 1776413 h 2400300"/>
              <a:gd name="connsiteX5" fmla="*/ 447675 w 2900363"/>
              <a:gd name="connsiteY5" fmla="*/ 1781175 h 2400300"/>
              <a:gd name="connsiteX6" fmla="*/ 466725 w 2900363"/>
              <a:gd name="connsiteY6" fmla="*/ 1795463 h 2400300"/>
              <a:gd name="connsiteX7" fmla="*/ 481013 w 2900363"/>
              <a:gd name="connsiteY7" fmla="*/ 1800225 h 2400300"/>
              <a:gd name="connsiteX8" fmla="*/ 500063 w 2900363"/>
              <a:gd name="connsiteY8" fmla="*/ 1809750 h 2400300"/>
              <a:gd name="connsiteX9" fmla="*/ 528638 w 2900363"/>
              <a:gd name="connsiteY9" fmla="*/ 1828800 h 2400300"/>
              <a:gd name="connsiteX10" fmla="*/ 557213 w 2900363"/>
              <a:gd name="connsiteY10" fmla="*/ 1852613 h 2400300"/>
              <a:gd name="connsiteX11" fmla="*/ 576263 w 2900363"/>
              <a:gd name="connsiteY11" fmla="*/ 1862138 h 2400300"/>
              <a:gd name="connsiteX12" fmla="*/ 590550 w 2900363"/>
              <a:gd name="connsiteY12" fmla="*/ 1876425 h 2400300"/>
              <a:gd name="connsiteX13" fmla="*/ 609600 w 2900363"/>
              <a:gd name="connsiteY13" fmla="*/ 1890713 h 2400300"/>
              <a:gd name="connsiteX14" fmla="*/ 638175 w 2900363"/>
              <a:gd name="connsiteY14" fmla="*/ 1909763 h 2400300"/>
              <a:gd name="connsiteX15" fmla="*/ 642938 w 2900363"/>
              <a:gd name="connsiteY15" fmla="*/ 1924050 h 2400300"/>
              <a:gd name="connsiteX16" fmla="*/ 652463 w 2900363"/>
              <a:gd name="connsiteY16" fmla="*/ 1943100 h 2400300"/>
              <a:gd name="connsiteX17" fmla="*/ 666750 w 2900363"/>
              <a:gd name="connsiteY17" fmla="*/ 1976438 h 2400300"/>
              <a:gd name="connsiteX18" fmla="*/ 681038 w 2900363"/>
              <a:gd name="connsiteY18" fmla="*/ 2043113 h 2400300"/>
              <a:gd name="connsiteX19" fmla="*/ 690563 w 2900363"/>
              <a:gd name="connsiteY19" fmla="*/ 2124075 h 2400300"/>
              <a:gd name="connsiteX20" fmla="*/ 700088 w 2900363"/>
              <a:gd name="connsiteY20" fmla="*/ 2224088 h 2400300"/>
              <a:gd name="connsiteX21" fmla="*/ 704850 w 2900363"/>
              <a:gd name="connsiteY21" fmla="*/ 2238375 h 2400300"/>
              <a:gd name="connsiteX22" fmla="*/ 728663 w 2900363"/>
              <a:gd name="connsiteY22" fmla="*/ 2266950 h 2400300"/>
              <a:gd name="connsiteX23" fmla="*/ 762000 w 2900363"/>
              <a:gd name="connsiteY23" fmla="*/ 2290763 h 2400300"/>
              <a:gd name="connsiteX24" fmla="*/ 790575 w 2900363"/>
              <a:gd name="connsiteY24" fmla="*/ 2300288 h 2400300"/>
              <a:gd name="connsiteX25" fmla="*/ 804863 w 2900363"/>
              <a:gd name="connsiteY25" fmla="*/ 2305050 h 2400300"/>
              <a:gd name="connsiteX26" fmla="*/ 866775 w 2900363"/>
              <a:gd name="connsiteY26" fmla="*/ 2309813 h 2400300"/>
              <a:gd name="connsiteX27" fmla="*/ 895350 w 2900363"/>
              <a:gd name="connsiteY27" fmla="*/ 2319338 h 2400300"/>
              <a:gd name="connsiteX28" fmla="*/ 909638 w 2900363"/>
              <a:gd name="connsiteY28" fmla="*/ 2324100 h 2400300"/>
              <a:gd name="connsiteX29" fmla="*/ 938213 w 2900363"/>
              <a:gd name="connsiteY29" fmla="*/ 2343150 h 2400300"/>
              <a:gd name="connsiteX30" fmla="*/ 966788 w 2900363"/>
              <a:gd name="connsiteY30" fmla="*/ 2366963 h 2400300"/>
              <a:gd name="connsiteX31" fmla="*/ 981075 w 2900363"/>
              <a:gd name="connsiteY31" fmla="*/ 2371725 h 2400300"/>
              <a:gd name="connsiteX32" fmla="*/ 985838 w 2900363"/>
              <a:gd name="connsiteY32" fmla="*/ 2400300 h 2400300"/>
              <a:gd name="connsiteX33" fmla="*/ 2900363 w 2900363"/>
              <a:gd name="connsiteY33" fmla="*/ 2400300 h 2400300"/>
              <a:gd name="connsiteX34" fmla="*/ 2900363 w 2900363"/>
              <a:gd name="connsiteY34" fmla="*/ 2400300 h 2400300"/>
              <a:gd name="connsiteX35" fmla="*/ 2886075 w 2900363"/>
              <a:gd name="connsiteY35" fmla="*/ 2362200 h 2400300"/>
              <a:gd name="connsiteX36" fmla="*/ 2871788 w 2900363"/>
              <a:gd name="connsiteY36" fmla="*/ 2324100 h 2400300"/>
              <a:gd name="connsiteX37" fmla="*/ 2857500 w 2900363"/>
              <a:gd name="connsiteY37" fmla="*/ 2309813 h 2400300"/>
              <a:gd name="connsiteX38" fmla="*/ 2828925 w 2900363"/>
              <a:gd name="connsiteY38" fmla="*/ 2300288 h 2400300"/>
              <a:gd name="connsiteX39" fmla="*/ 2814638 w 2900363"/>
              <a:gd name="connsiteY39" fmla="*/ 2290763 h 2400300"/>
              <a:gd name="connsiteX40" fmla="*/ 2800350 w 2900363"/>
              <a:gd name="connsiteY40" fmla="*/ 2286000 h 2400300"/>
              <a:gd name="connsiteX41" fmla="*/ 2771775 w 2900363"/>
              <a:gd name="connsiteY41" fmla="*/ 2266950 h 2400300"/>
              <a:gd name="connsiteX42" fmla="*/ 2757488 w 2900363"/>
              <a:gd name="connsiteY42" fmla="*/ 2262188 h 2400300"/>
              <a:gd name="connsiteX43" fmla="*/ 2738438 w 2900363"/>
              <a:gd name="connsiteY43" fmla="*/ 2252663 h 2400300"/>
              <a:gd name="connsiteX44" fmla="*/ 2719388 w 2900363"/>
              <a:gd name="connsiteY44" fmla="*/ 2247900 h 2400300"/>
              <a:gd name="connsiteX45" fmla="*/ 2681288 w 2900363"/>
              <a:gd name="connsiteY45" fmla="*/ 2224088 h 2400300"/>
              <a:gd name="connsiteX46" fmla="*/ 2667000 w 2900363"/>
              <a:gd name="connsiteY46" fmla="*/ 2219325 h 2400300"/>
              <a:gd name="connsiteX47" fmla="*/ 2638425 w 2900363"/>
              <a:gd name="connsiteY47" fmla="*/ 2205038 h 2400300"/>
              <a:gd name="connsiteX48" fmla="*/ 2619375 w 2900363"/>
              <a:gd name="connsiteY48" fmla="*/ 2190750 h 2400300"/>
              <a:gd name="connsiteX49" fmla="*/ 2562225 w 2900363"/>
              <a:gd name="connsiteY49" fmla="*/ 2176463 h 2400300"/>
              <a:gd name="connsiteX50" fmla="*/ 2547938 w 2900363"/>
              <a:gd name="connsiteY50" fmla="*/ 2171700 h 2400300"/>
              <a:gd name="connsiteX51" fmla="*/ 2528888 w 2900363"/>
              <a:gd name="connsiteY51" fmla="*/ 2157413 h 2400300"/>
              <a:gd name="connsiteX52" fmla="*/ 2505075 w 2900363"/>
              <a:gd name="connsiteY52" fmla="*/ 2147888 h 2400300"/>
              <a:gd name="connsiteX53" fmla="*/ 2471738 w 2900363"/>
              <a:gd name="connsiteY53" fmla="*/ 2138363 h 2400300"/>
              <a:gd name="connsiteX54" fmla="*/ 2452688 w 2900363"/>
              <a:gd name="connsiteY54" fmla="*/ 2128838 h 2400300"/>
              <a:gd name="connsiteX55" fmla="*/ 2438400 w 2900363"/>
              <a:gd name="connsiteY55" fmla="*/ 2124075 h 2400300"/>
              <a:gd name="connsiteX56" fmla="*/ 2424113 w 2900363"/>
              <a:gd name="connsiteY56" fmla="*/ 2114550 h 2400300"/>
              <a:gd name="connsiteX57" fmla="*/ 2414588 w 2900363"/>
              <a:gd name="connsiteY57" fmla="*/ 2100263 h 2400300"/>
              <a:gd name="connsiteX58" fmla="*/ 2386013 w 2900363"/>
              <a:gd name="connsiteY58" fmla="*/ 2081213 h 2400300"/>
              <a:gd name="connsiteX59" fmla="*/ 2352675 w 2900363"/>
              <a:gd name="connsiteY59" fmla="*/ 2038350 h 2400300"/>
              <a:gd name="connsiteX60" fmla="*/ 2338388 w 2900363"/>
              <a:gd name="connsiteY60" fmla="*/ 2024063 h 2400300"/>
              <a:gd name="connsiteX61" fmla="*/ 2324100 w 2900363"/>
              <a:gd name="connsiteY61" fmla="*/ 1995488 h 2400300"/>
              <a:gd name="connsiteX62" fmla="*/ 2309813 w 2900363"/>
              <a:gd name="connsiteY62" fmla="*/ 1947863 h 2400300"/>
              <a:gd name="connsiteX63" fmla="*/ 2314575 w 2900363"/>
              <a:gd name="connsiteY63" fmla="*/ 1814513 h 2400300"/>
              <a:gd name="connsiteX64" fmla="*/ 2324100 w 2900363"/>
              <a:gd name="connsiteY64" fmla="*/ 1785938 h 2400300"/>
              <a:gd name="connsiteX65" fmla="*/ 2352675 w 2900363"/>
              <a:gd name="connsiteY65" fmla="*/ 1766888 h 2400300"/>
              <a:gd name="connsiteX66" fmla="*/ 2381250 w 2900363"/>
              <a:gd name="connsiteY66" fmla="*/ 1747838 h 2400300"/>
              <a:gd name="connsiteX67" fmla="*/ 2424113 w 2900363"/>
              <a:gd name="connsiteY67" fmla="*/ 1714500 h 2400300"/>
              <a:gd name="connsiteX68" fmla="*/ 2438400 w 2900363"/>
              <a:gd name="connsiteY68" fmla="*/ 1700213 h 2400300"/>
              <a:gd name="connsiteX69" fmla="*/ 2452688 w 2900363"/>
              <a:gd name="connsiteY69" fmla="*/ 1695450 h 2400300"/>
              <a:gd name="connsiteX70" fmla="*/ 2462213 w 2900363"/>
              <a:gd name="connsiteY70" fmla="*/ 1681163 h 2400300"/>
              <a:gd name="connsiteX71" fmla="*/ 2481263 w 2900363"/>
              <a:gd name="connsiteY71" fmla="*/ 1671638 h 2400300"/>
              <a:gd name="connsiteX72" fmla="*/ 2509838 w 2900363"/>
              <a:gd name="connsiteY72" fmla="*/ 1633538 h 2400300"/>
              <a:gd name="connsiteX73" fmla="*/ 2528888 w 2900363"/>
              <a:gd name="connsiteY73" fmla="*/ 1604963 h 2400300"/>
              <a:gd name="connsiteX74" fmla="*/ 2533650 w 2900363"/>
              <a:gd name="connsiteY74" fmla="*/ 1590675 h 2400300"/>
              <a:gd name="connsiteX75" fmla="*/ 2543175 w 2900363"/>
              <a:gd name="connsiteY75" fmla="*/ 1571625 h 2400300"/>
              <a:gd name="connsiteX76" fmla="*/ 2552700 w 2900363"/>
              <a:gd name="connsiteY76" fmla="*/ 1519238 h 2400300"/>
              <a:gd name="connsiteX77" fmla="*/ 2557463 w 2900363"/>
              <a:gd name="connsiteY77" fmla="*/ 1504950 h 2400300"/>
              <a:gd name="connsiteX78" fmla="*/ 2562225 w 2900363"/>
              <a:gd name="connsiteY78" fmla="*/ 1400175 h 2400300"/>
              <a:gd name="connsiteX79" fmla="*/ 2571750 w 2900363"/>
              <a:gd name="connsiteY79" fmla="*/ 1385888 h 2400300"/>
              <a:gd name="connsiteX80" fmla="*/ 2586038 w 2900363"/>
              <a:gd name="connsiteY80" fmla="*/ 1357313 h 2400300"/>
              <a:gd name="connsiteX81" fmla="*/ 2600325 w 2900363"/>
              <a:gd name="connsiteY81" fmla="*/ 1347788 h 2400300"/>
              <a:gd name="connsiteX82" fmla="*/ 2633663 w 2900363"/>
              <a:gd name="connsiteY82" fmla="*/ 1314450 h 2400300"/>
              <a:gd name="connsiteX83" fmla="*/ 2647950 w 2900363"/>
              <a:gd name="connsiteY83" fmla="*/ 1300163 h 2400300"/>
              <a:gd name="connsiteX84" fmla="*/ 2657475 w 2900363"/>
              <a:gd name="connsiteY84" fmla="*/ 1285875 h 2400300"/>
              <a:gd name="connsiteX85" fmla="*/ 2671763 w 2900363"/>
              <a:gd name="connsiteY85" fmla="*/ 1228725 h 2400300"/>
              <a:gd name="connsiteX86" fmla="*/ 2667000 w 2900363"/>
              <a:gd name="connsiteY86" fmla="*/ 1123950 h 2400300"/>
              <a:gd name="connsiteX87" fmla="*/ 2662238 w 2900363"/>
              <a:gd name="connsiteY87" fmla="*/ 1109663 h 2400300"/>
              <a:gd name="connsiteX88" fmla="*/ 2657475 w 2900363"/>
              <a:gd name="connsiteY88" fmla="*/ 1085850 h 2400300"/>
              <a:gd name="connsiteX89" fmla="*/ 2652713 w 2900363"/>
              <a:gd name="connsiteY89" fmla="*/ 1071563 h 2400300"/>
              <a:gd name="connsiteX90" fmla="*/ 2638425 w 2900363"/>
              <a:gd name="connsiteY90" fmla="*/ 1023938 h 2400300"/>
              <a:gd name="connsiteX91" fmla="*/ 2624138 w 2900363"/>
              <a:gd name="connsiteY91" fmla="*/ 1009650 h 2400300"/>
              <a:gd name="connsiteX92" fmla="*/ 2600325 w 2900363"/>
              <a:gd name="connsiteY92" fmla="*/ 966788 h 2400300"/>
              <a:gd name="connsiteX93" fmla="*/ 2586038 w 2900363"/>
              <a:gd name="connsiteY93" fmla="*/ 952500 h 2400300"/>
              <a:gd name="connsiteX94" fmla="*/ 2538413 w 2900363"/>
              <a:gd name="connsiteY94" fmla="*/ 895350 h 2400300"/>
              <a:gd name="connsiteX95" fmla="*/ 2524125 w 2900363"/>
              <a:gd name="connsiteY95" fmla="*/ 881063 h 2400300"/>
              <a:gd name="connsiteX96" fmla="*/ 2481263 w 2900363"/>
              <a:gd name="connsiteY96" fmla="*/ 842963 h 2400300"/>
              <a:gd name="connsiteX97" fmla="*/ 2471738 w 2900363"/>
              <a:gd name="connsiteY97" fmla="*/ 823913 h 2400300"/>
              <a:gd name="connsiteX98" fmla="*/ 2452688 w 2900363"/>
              <a:gd name="connsiteY98" fmla="*/ 795338 h 2400300"/>
              <a:gd name="connsiteX99" fmla="*/ 2433638 w 2900363"/>
              <a:gd name="connsiteY99" fmla="*/ 752475 h 2400300"/>
              <a:gd name="connsiteX100" fmla="*/ 2433638 w 2900363"/>
              <a:gd name="connsiteY100" fmla="*/ 614363 h 2400300"/>
              <a:gd name="connsiteX101" fmla="*/ 2438400 w 2900363"/>
              <a:gd name="connsiteY101" fmla="*/ 600075 h 2400300"/>
              <a:gd name="connsiteX102" fmla="*/ 2447925 w 2900363"/>
              <a:gd name="connsiteY102" fmla="*/ 566738 h 2400300"/>
              <a:gd name="connsiteX103" fmla="*/ 2457450 w 2900363"/>
              <a:gd name="connsiteY103" fmla="*/ 552450 h 2400300"/>
              <a:gd name="connsiteX104" fmla="*/ 2476500 w 2900363"/>
              <a:gd name="connsiteY104" fmla="*/ 514350 h 2400300"/>
              <a:gd name="connsiteX105" fmla="*/ 2481263 w 2900363"/>
              <a:gd name="connsiteY105" fmla="*/ 500063 h 2400300"/>
              <a:gd name="connsiteX106" fmla="*/ 2495550 w 2900363"/>
              <a:gd name="connsiteY106" fmla="*/ 485775 h 2400300"/>
              <a:gd name="connsiteX107" fmla="*/ 2486025 w 2900363"/>
              <a:gd name="connsiteY107" fmla="*/ 414338 h 2400300"/>
              <a:gd name="connsiteX108" fmla="*/ 2466975 w 2900363"/>
              <a:gd name="connsiteY108" fmla="*/ 385763 h 2400300"/>
              <a:gd name="connsiteX109" fmla="*/ 2452688 w 2900363"/>
              <a:gd name="connsiteY109" fmla="*/ 357188 h 2400300"/>
              <a:gd name="connsiteX110" fmla="*/ 2438400 w 2900363"/>
              <a:gd name="connsiteY110" fmla="*/ 328613 h 2400300"/>
              <a:gd name="connsiteX111" fmla="*/ 2433638 w 2900363"/>
              <a:gd name="connsiteY111" fmla="*/ 314325 h 2400300"/>
              <a:gd name="connsiteX112" fmla="*/ 2409825 w 2900363"/>
              <a:gd name="connsiteY112" fmla="*/ 285750 h 2400300"/>
              <a:gd name="connsiteX113" fmla="*/ 2390775 w 2900363"/>
              <a:gd name="connsiteY113" fmla="*/ 257175 h 2400300"/>
              <a:gd name="connsiteX114" fmla="*/ 2381250 w 2900363"/>
              <a:gd name="connsiteY114" fmla="*/ 242888 h 2400300"/>
              <a:gd name="connsiteX115" fmla="*/ 2352675 w 2900363"/>
              <a:gd name="connsiteY115" fmla="*/ 214313 h 2400300"/>
              <a:gd name="connsiteX116" fmla="*/ 2338388 w 2900363"/>
              <a:gd name="connsiteY116" fmla="*/ 200025 h 2400300"/>
              <a:gd name="connsiteX117" fmla="*/ 2324100 w 2900363"/>
              <a:gd name="connsiteY117" fmla="*/ 190500 h 2400300"/>
              <a:gd name="connsiteX118" fmla="*/ 2295525 w 2900363"/>
              <a:gd name="connsiteY118" fmla="*/ 161925 h 2400300"/>
              <a:gd name="connsiteX119" fmla="*/ 2281238 w 2900363"/>
              <a:gd name="connsiteY119" fmla="*/ 152400 h 2400300"/>
              <a:gd name="connsiteX120" fmla="*/ 2252663 w 2900363"/>
              <a:gd name="connsiteY120" fmla="*/ 123825 h 2400300"/>
              <a:gd name="connsiteX121" fmla="*/ 2224088 w 2900363"/>
              <a:gd name="connsiteY121" fmla="*/ 100013 h 2400300"/>
              <a:gd name="connsiteX122" fmla="*/ 2209800 w 2900363"/>
              <a:gd name="connsiteY122" fmla="*/ 95250 h 2400300"/>
              <a:gd name="connsiteX123" fmla="*/ 2195513 w 2900363"/>
              <a:gd name="connsiteY123" fmla="*/ 80963 h 2400300"/>
              <a:gd name="connsiteX124" fmla="*/ 2185988 w 2900363"/>
              <a:gd name="connsiteY124" fmla="*/ 66675 h 2400300"/>
              <a:gd name="connsiteX125" fmla="*/ 2171700 w 2900363"/>
              <a:gd name="connsiteY125" fmla="*/ 57150 h 2400300"/>
              <a:gd name="connsiteX126" fmla="*/ 2152650 w 2900363"/>
              <a:gd name="connsiteY126" fmla="*/ 28575 h 2400300"/>
              <a:gd name="connsiteX127" fmla="*/ 2138363 w 2900363"/>
              <a:gd name="connsiteY127" fmla="*/ 9525 h 2400300"/>
              <a:gd name="connsiteX128" fmla="*/ 0 w 2900363"/>
              <a:gd name="connsiteY12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2900363" h="2400300">
                <a:moveTo>
                  <a:pt x="0" y="0"/>
                </a:moveTo>
                <a:lnTo>
                  <a:pt x="0" y="1800225"/>
                </a:lnTo>
                <a:lnTo>
                  <a:pt x="219075" y="1776413"/>
                </a:lnTo>
                <a:lnTo>
                  <a:pt x="395288" y="1762125"/>
                </a:lnTo>
                <a:lnTo>
                  <a:pt x="433388" y="1776413"/>
                </a:lnTo>
                <a:cubicBezTo>
                  <a:pt x="438106" y="1778129"/>
                  <a:pt x="443317" y="1778684"/>
                  <a:pt x="447675" y="1781175"/>
                </a:cubicBezTo>
                <a:cubicBezTo>
                  <a:pt x="454567" y="1785113"/>
                  <a:pt x="459833" y="1791525"/>
                  <a:pt x="466725" y="1795463"/>
                </a:cubicBezTo>
                <a:cubicBezTo>
                  <a:pt x="471084" y="1797954"/>
                  <a:pt x="476399" y="1798248"/>
                  <a:pt x="481013" y="1800225"/>
                </a:cubicBezTo>
                <a:cubicBezTo>
                  <a:pt x="487539" y="1803022"/>
                  <a:pt x="493975" y="1806097"/>
                  <a:pt x="500063" y="1809750"/>
                </a:cubicBezTo>
                <a:cubicBezTo>
                  <a:pt x="509879" y="1815640"/>
                  <a:pt x="520544" y="1820705"/>
                  <a:pt x="528638" y="1828800"/>
                </a:cubicBezTo>
                <a:cubicBezTo>
                  <a:pt x="541773" y="1841936"/>
                  <a:pt x="541740" y="1843771"/>
                  <a:pt x="557213" y="1852613"/>
                </a:cubicBezTo>
                <a:cubicBezTo>
                  <a:pt x="563377" y="1856135"/>
                  <a:pt x="570486" y="1858012"/>
                  <a:pt x="576263" y="1862138"/>
                </a:cubicBezTo>
                <a:cubicBezTo>
                  <a:pt x="581743" y="1866053"/>
                  <a:pt x="585436" y="1872042"/>
                  <a:pt x="590550" y="1876425"/>
                </a:cubicBezTo>
                <a:cubicBezTo>
                  <a:pt x="596577" y="1881591"/>
                  <a:pt x="603097" y="1886161"/>
                  <a:pt x="609600" y="1890713"/>
                </a:cubicBezTo>
                <a:cubicBezTo>
                  <a:pt x="618978" y="1897278"/>
                  <a:pt x="638175" y="1909763"/>
                  <a:pt x="638175" y="1909763"/>
                </a:cubicBezTo>
                <a:cubicBezTo>
                  <a:pt x="639763" y="1914525"/>
                  <a:pt x="640960" y="1919436"/>
                  <a:pt x="642938" y="1924050"/>
                </a:cubicBezTo>
                <a:cubicBezTo>
                  <a:pt x="645735" y="1930575"/>
                  <a:pt x="649970" y="1936452"/>
                  <a:pt x="652463" y="1943100"/>
                </a:cubicBezTo>
                <a:cubicBezTo>
                  <a:pt x="665643" y="1978249"/>
                  <a:pt x="647446" y="1947482"/>
                  <a:pt x="666750" y="1976438"/>
                </a:cubicBezTo>
                <a:cubicBezTo>
                  <a:pt x="673407" y="2003068"/>
                  <a:pt x="677965" y="2016996"/>
                  <a:pt x="681038" y="2043113"/>
                </a:cubicBezTo>
                <a:cubicBezTo>
                  <a:pt x="692312" y="2138937"/>
                  <a:pt x="679813" y="2059579"/>
                  <a:pt x="690563" y="2124075"/>
                </a:cubicBezTo>
                <a:cubicBezTo>
                  <a:pt x="693276" y="2167483"/>
                  <a:pt x="691146" y="2188320"/>
                  <a:pt x="700088" y="2224088"/>
                </a:cubicBezTo>
                <a:cubicBezTo>
                  <a:pt x="701306" y="2228958"/>
                  <a:pt x="702605" y="2233885"/>
                  <a:pt x="704850" y="2238375"/>
                </a:cubicBezTo>
                <a:cubicBezTo>
                  <a:pt x="711481" y="2251638"/>
                  <a:pt x="718128" y="2256416"/>
                  <a:pt x="728663" y="2266950"/>
                </a:cubicBezTo>
                <a:cubicBezTo>
                  <a:pt x="736600" y="2290763"/>
                  <a:pt x="728663" y="2279651"/>
                  <a:pt x="762000" y="2290763"/>
                </a:cubicBezTo>
                <a:lnTo>
                  <a:pt x="790575" y="2300288"/>
                </a:lnTo>
                <a:cubicBezTo>
                  <a:pt x="795338" y="2301876"/>
                  <a:pt x="799858" y="2304665"/>
                  <a:pt x="804863" y="2305050"/>
                </a:cubicBezTo>
                <a:lnTo>
                  <a:pt x="866775" y="2309813"/>
                </a:lnTo>
                <a:lnTo>
                  <a:pt x="895350" y="2319338"/>
                </a:lnTo>
                <a:lnTo>
                  <a:pt x="909638" y="2324100"/>
                </a:lnTo>
                <a:cubicBezTo>
                  <a:pt x="919163" y="2330450"/>
                  <a:pt x="930119" y="2335055"/>
                  <a:pt x="938213" y="2343150"/>
                </a:cubicBezTo>
                <a:cubicBezTo>
                  <a:pt x="948747" y="2353685"/>
                  <a:pt x="953525" y="2360332"/>
                  <a:pt x="966788" y="2366963"/>
                </a:cubicBezTo>
                <a:cubicBezTo>
                  <a:pt x="971278" y="2369208"/>
                  <a:pt x="976313" y="2370138"/>
                  <a:pt x="981075" y="2371725"/>
                </a:cubicBezTo>
                <a:cubicBezTo>
                  <a:pt x="987344" y="2390531"/>
                  <a:pt x="985838" y="2380993"/>
                  <a:pt x="985838" y="2400300"/>
                </a:cubicBezTo>
                <a:lnTo>
                  <a:pt x="2900363" y="2400300"/>
                </a:lnTo>
                <a:lnTo>
                  <a:pt x="2900363" y="2400300"/>
                </a:lnTo>
                <a:cubicBezTo>
                  <a:pt x="2895600" y="2387600"/>
                  <a:pt x="2890364" y="2375068"/>
                  <a:pt x="2886075" y="2362200"/>
                </a:cubicBezTo>
                <a:cubicBezTo>
                  <a:pt x="2879843" y="2343503"/>
                  <a:pt x="2883967" y="2341151"/>
                  <a:pt x="2871788" y="2324100"/>
                </a:cubicBezTo>
                <a:cubicBezTo>
                  <a:pt x="2867873" y="2318619"/>
                  <a:pt x="2863388" y="2313084"/>
                  <a:pt x="2857500" y="2309813"/>
                </a:cubicBezTo>
                <a:cubicBezTo>
                  <a:pt x="2848723" y="2304937"/>
                  <a:pt x="2828925" y="2300288"/>
                  <a:pt x="2828925" y="2300288"/>
                </a:cubicBezTo>
                <a:cubicBezTo>
                  <a:pt x="2824163" y="2297113"/>
                  <a:pt x="2819757" y="2293323"/>
                  <a:pt x="2814638" y="2290763"/>
                </a:cubicBezTo>
                <a:cubicBezTo>
                  <a:pt x="2810148" y="2288518"/>
                  <a:pt x="2804739" y="2288438"/>
                  <a:pt x="2800350" y="2286000"/>
                </a:cubicBezTo>
                <a:cubicBezTo>
                  <a:pt x="2790343" y="2280441"/>
                  <a:pt x="2782635" y="2270570"/>
                  <a:pt x="2771775" y="2266950"/>
                </a:cubicBezTo>
                <a:cubicBezTo>
                  <a:pt x="2767013" y="2265363"/>
                  <a:pt x="2762102" y="2264165"/>
                  <a:pt x="2757488" y="2262188"/>
                </a:cubicBezTo>
                <a:cubicBezTo>
                  <a:pt x="2750962" y="2259391"/>
                  <a:pt x="2745085" y="2255156"/>
                  <a:pt x="2738438" y="2252663"/>
                </a:cubicBezTo>
                <a:cubicBezTo>
                  <a:pt x="2732309" y="2250365"/>
                  <a:pt x="2725738" y="2249488"/>
                  <a:pt x="2719388" y="2247900"/>
                </a:cubicBezTo>
                <a:cubicBezTo>
                  <a:pt x="2706688" y="2239963"/>
                  <a:pt x="2695496" y="2228824"/>
                  <a:pt x="2681288" y="2224088"/>
                </a:cubicBezTo>
                <a:cubicBezTo>
                  <a:pt x="2676525" y="2222500"/>
                  <a:pt x="2671490" y="2221570"/>
                  <a:pt x="2667000" y="2219325"/>
                </a:cubicBezTo>
                <a:cubicBezTo>
                  <a:pt x="2630078" y="2200864"/>
                  <a:pt x="2674332" y="2217005"/>
                  <a:pt x="2638425" y="2205038"/>
                </a:cubicBezTo>
                <a:cubicBezTo>
                  <a:pt x="2632075" y="2200275"/>
                  <a:pt x="2626601" y="2194035"/>
                  <a:pt x="2619375" y="2190750"/>
                </a:cubicBezTo>
                <a:cubicBezTo>
                  <a:pt x="2599924" y="2181908"/>
                  <a:pt x="2582193" y="2181455"/>
                  <a:pt x="2562225" y="2176463"/>
                </a:cubicBezTo>
                <a:cubicBezTo>
                  <a:pt x="2557355" y="2175245"/>
                  <a:pt x="2552700" y="2173288"/>
                  <a:pt x="2547938" y="2171700"/>
                </a:cubicBezTo>
                <a:cubicBezTo>
                  <a:pt x="2541588" y="2166938"/>
                  <a:pt x="2535827" y="2161268"/>
                  <a:pt x="2528888" y="2157413"/>
                </a:cubicBezTo>
                <a:cubicBezTo>
                  <a:pt x="2521415" y="2153261"/>
                  <a:pt x="2513080" y="2150890"/>
                  <a:pt x="2505075" y="2147888"/>
                </a:cubicBezTo>
                <a:cubicBezTo>
                  <a:pt x="2491403" y="2142761"/>
                  <a:pt x="2486760" y="2142118"/>
                  <a:pt x="2471738" y="2138363"/>
                </a:cubicBezTo>
                <a:cubicBezTo>
                  <a:pt x="2465388" y="2135188"/>
                  <a:pt x="2459213" y="2131635"/>
                  <a:pt x="2452688" y="2128838"/>
                </a:cubicBezTo>
                <a:cubicBezTo>
                  <a:pt x="2448074" y="2126860"/>
                  <a:pt x="2442890" y="2126320"/>
                  <a:pt x="2438400" y="2124075"/>
                </a:cubicBezTo>
                <a:cubicBezTo>
                  <a:pt x="2433281" y="2121515"/>
                  <a:pt x="2428875" y="2117725"/>
                  <a:pt x="2424113" y="2114550"/>
                </a:cubicBezTo>
                <a:cubicBezTo>
                  <a:pt x="2420938" y="2109788"/>
                  <a:pt x="2418896" y="2104032"/>
                  <a:pt x="2414588" y="2100263"/>
                </a:cubicBezTo>
                <a:cubicBezTo>
                  <a:pt x="2405973" y="2092725"/>
                  <a:pt x="2386013" y="2081213"/>
                  <a:pt x="2386013" y="2081213"/>
                </a:cubicBezTo>
                <a:cubicBezTo>
                  <a:pt x="2376990" y="2054146"/>
                  <a:pt x="2384800" y="2070475"/>
                  <a:pt x="2352675" y="2038350"/>
                </a:cubicBezTo>
                <a:lnTo>
                  <a:pt x="2338388" y="2024063"/>
                </a:lnTo>
                <a:cubicBezTo>
                  <a:pt x="2321015" y="1971947"/>
                  <a:pt x="2348723" y="2050889"/>
                  <a:pt x="2324100" y="1995488"/>
                </a:cubicBezTo>
                <a:cubicBezTo>
                  <a:pt x="2317473" y="1980578"/>
                  <a:pt x="2313771" y="1963697"/>
                  <a:pt x="2309813" y="1947863"/>
                </a:cubicBezTo>
                <a:cubicBezTo>
                  <a:pt x="2311400" y="1903413"/>
                  <a:pt x="2310666" y="1858819"/>
                  <a:pt x="2314575" y="1814513"/>
                </a:cubicBezTo>
                <a:cubicBezTo>
                  <a:pt x="2315457" y="1804512"/>
                  <a:pt x="2315746" y="1791507"/>
                  <a:pt x="2324100" y="1785938"/>
                </a:cubicBezTo>
                <a:cubicBezTo>
                  <a:pt x="2333625" y="1779588"/>
                  <a:pt x="2344580" y="1774983"/>
                  <a:pt x="2352675" y="1766888"/>
                </a:cubicBezTo>
                <a:cubicBezTo>
                  <a:pt x="2370513" y="1749050"/>
                  <a:pt x="2360573" y="1754730"/>
                  <a:pt x="2381250" y="1747838"/>
                </a:cubicBezTo>
                <a:cubicBezTo>
                  <a:pt x="2413375" y="1715713"/>
                  <a:pt x="2397046" y="1723523"/>
                  <a:pt x="2424113" y="1714500"/>
                </a:cubicBezTo>
                <a:cubicBezTo>
                  <a:pt x="2428875" y="1709738"/>
                  <a:pt x="2432796" y="1703949"/>
                  <a:pt x="2438400" y="1700213"/>
                </a:cubicBezTo>
                <a:cubicBezTo>
                  <a:pt x="2442577" y="1697428"/>
                  <a:pt x="2448768" y="1698586"/>
                  <a:pt x="2452688" y="1695450"/>
                </a:cubicBezTo>
                <a:cubicBezTo>
                  <a:pt x="2457157" y="1691874"/>
                  <a:pt x="2457816" y="1684827"/>
                  <a:pt x="2462213" y="1681163"/>
                </a:cubicBezTo>
                <a:cubicBezTo>
                  <a:pt x="2467667" y="1676618"/>
                  <a:pt x="2474913" y="1674813"/>
                  <a:pt x="2481263" y="1671638"/>
                </a:cubicBezTo>
                <a:cubicBezTo>
                  <a:pt x="2490788" y="1658938"/>
                  <a:pt x="2504819" y="1648599"/>
                  <a:pt x="2509838" y="1633538"/>
                </a:cubicBezTo>
                <a:cubicBezTo>
                  <a:pt x="2516730" y="1612860"/>
                  <a:pt x="2511050" y="1622800"/>
                  <a:pt x="2528888" y="1604963"/>
                </a:cubicBezTo>
                <a:cubicBezTo>
                  <a:pt x="2530475" y="1600200"/>
                  <a:pt x="2531673" y="1595289"/>
                  <a:pt x="2533650" y="1590675"/>
                </a:cubicBezTo>
                <a:cubicBezTo>
                  <a:pt x="2536447" y="1584149"/>
                  <a:pt x="2540930" y="1578360"/>
                  <a:pt x="2543175" y="1571625"/>
                </a:cubicBezTo>
                <a:cubicBezTo>
                  <a:pt x="2546068" y="1562947"/>
                  <a:pt x="2551098" y="1526448"/>
                  <a:pt x="2552700" y="1519238"/>
                </a:cubicBezTo>
                <a:cubicBezTo>
                  <a:pt x="2553789" y="1514337"/>
                  <a:pt x="2555875" y="1509713"/>
                  <a:pt x="2557463" y="1504950"/>
                </a:cubicBezTo>
                <a:cubicBezTo>
                  <a:pt x="2559050" y="1470025"/>
                  <a:pt x="2558060" y="1434887"/>
                  <a:pt x="2562225" y="1400175"/>
                </a:cubicBezTo>
                <a:cubicBezTo>
                  <a:pt x="2562907" y="1394492"/>
                  <a:pt x="2569190" y="1391007"/>
                  <a:pt x="2571750" y="1385888"/>
                </a:cubicBezTo>
                <a:cubicBezTo>
                  <a:pt x="2579497" y="1370394"/>
                  <a:pt x="2572389" y="1370962"/>
                  <a:pt x="2586038" y="1357313"/>
                </a:cubicBezTo>
                <a:cubicBezTo>
                  <a:pt x="2590085" y="1353266"/>
                  <a:pt x="2596071" y="1351617"/>
                  <a:pt x="2600325" y="1347788"/>
                </a:cubicBezTo>
                <a:cubicBezTo>
                  <a:pt x="2612006" y="1337275"/>
                  <a:pt x="2622550" y="1325563"/>
                  <a:pt x="2633663" y="1314450"/>
                </a:cubicBezTo>
                <a:cubicBezTo>
                  <a:pt x="2638425" y="1309688"/>
                  <a:pt x="2644214" y="1305767"/>
                  <a:pt x="2647950" y="1300163"/>
                </a:cubicBezTo>
                <a:cubicBezTo>
                  <a:pt x="2651125" y="1295400"/>
                  <a:pt x="2655150" y="1291106"/>
                  <a:pt x="2657475" y="1285875"/>
                </a:cubicBezTo>
                <a:cubicBezTo>
                  <a:pt x="2667538" y="1263234"/>
                  <a:pt x="2667769" y="1252686"/>
                  <a:pt x="2671763" y="1228725"/>
                </a:cubicBezTo>
                <a:cubicBezTo>
                  <a:pt x="2670175" y="1193800"/>
                  <a:pt x="2669788" y="1158800"/>
                  <a:pt x="2667000" y="1123950"/>
                </a:cubicBezTo>
                <a:cubicBezTo>
                  <a:pt x="2666600" y="1118946"/>
                  <a:pt x="2663456" y="1114533"/>
                  <a:pt x="2662238" y="1109663"/>
                </a:cubicBezTo>
                <a:cubicBezTo>
                  <a:pt x="2660275" y="1101810"/>
                  <a:pt x="2659438" y="1093703"/>
                  <a:pt x="2657475" y="1085850"/>
                </a:cubicBezTo>
                <a:cubicBezTo>
                  <a:pt x="2656257" y="1080980"/>
                  <a:pt x="2654092" y="1076390"/>
                  <a:pt x="2652713" y="1071563"/>
                </a:cubicBezTo>
                <a:cubicBezTo>
                  <a:pt x="2650123" y="1062499"/>
                  <a:pt x="2642951" y="1028464"/>
                  <a:pt x="2638425" y="1023938"/>
                </a:cubicBezTo>
                <a:lnTo>
                  <a:pt x="2624138" y="1009650"/>
                </a:lnTo>
                <a:cubicBezTo>
                  <a:pt x="2618148" y="991684"/>
                  <a:pt x="2616700" y="983165"/>
                  <a:pt x="2600325" y="966788"/>
                </a:cubicBezTo>
                <a:cubicBezTo>
                  <a:pt x="2595563" y="962025"/>
                  <a:pt x="2590173" y="957816"/>
                  <a:pt x="2586038" y="952500"/>
                </a:cubicBezTo>
                <a:cubicBezTo>
                  <a:pt x="2539634" y="892836"/>
                  <a:pt x="2598478" y="955413"/>
                  <a:pt x="2538413" y="895350"/>
                </a:cubicBezTo>
                <a:cubicBezTo>
                  <a:pt x="2533650" y="890588"/>
                  <a:pt x="2529729" y="884799"/>
                  <a:pt x="2524125" y="881063"/>
                </a:cubicBezTo>
                <a:cubicBezTo>
                  <a:pt x="2509026" y="870997"/>
                  <a:pt x="2489418" y="859273"/>
                  <a:pt x="2481263" y="842963"/>
                </a:cubicBezTo>
                <a:cubicBezTo>
                  <a:pt x="2478088" y="836613"/>
                  <a:pt x="2475391" y="830001"/>
                  <a:pt x="2471738" y="823913"/>
                </a:cubicBezTo>
                <a:cubicBezTo>
                  <a:pt x="2465848" y="814097"/>
                  <a:pt x="2456308" y="806198"/>
                  <a:pt x="2452688" y="795338"/>
                </a:cubicBezTo>
                <a:cubicBezTo>
                  <a:pt x="2441353" y="761333"/>
                  <a:pt x="2448732" y="775117"/>
                  <a:pt x="2433638" y="752475"/>
                </a:cubicBezTo>
                <a:cubicBezTo>
                  <a:pt x="2428695" y="683284"/>
                  <a:pt x="2425764" y="685231"/>
                  <a:pt x="2433638" y="614363"/>
                </a:cubicBezTo>
                <a:cubicBezTo>
                  <a:pt x="2434192" y="609373"/>
                  <a:pt x="2437021" y="604902"/>
                  <a:pt x="2438400" y="600075"/>
                </a:cubicBezTo>
                <a:cubicBezTo>
                  <a:pt x="2440433" y="592960"/>
                  <a:pt x="2444121" y="574346"/>
                  <a:pt x="2447925" y="566738"/>
                </a:cubicBezTo>
                <a:cubicBezTo>
                  <a:pt x="2450485" y="561618"/>
                  <a:pt x="2454709" y="557475"/>
                  <a:pt x="2457450" y="552450"/>
                </a:cubicBezTo>
                <a:cubicBezTo>
                  <a:pt x="2464249" y="539985"/>
                  <a:pt x="2472009" y="527820"/>
                  <a:pt x="2476500" y="514350"/>
                </a:cubicBezTo>
                <a:cubicBezTo>
                  <a:pt x="2478088" y="509588"/>
                  <a:pt x="2478478" y="504240"/>
                  <a:pt x="2481263" y="500063"/>
                </a:cubicBezTo>
                <a:cubicBezTo>
                  <a:pt x="2484999" y="494459"/>
                  <a:pt x="2490788" y="490538"/>
                  <a:pt x="2495550" y="485775"/>
                </a:cubicBezTo>
                <a:cubicBezTo>
                  <a:pt x="2495211" y="481711"/>
                  <a:pt x="2495563" y="431505"/>
                  <a:pt x="2486025" y="414338"/>
                </a:cubicBezTo>
                <a:cubicBezTo>
                  <a:pt x="2480465" y="404331"/>
                  <a:pt x="2466975" y="385763"/>
                  <a:pt x="2466975" y="385763"/>
                </a:cubicBezTo>
                <a:cubicBezTo>
                  <a:pt x="2455008" y="349856"/>
                  <a:pt x="2471149" y="394110"/>
                  <a:pt x="2452688" y="357188"/>
                </a:cubicBezTo>
                <a:cubicBezTo>
                  <a:pt x="2432970" y="317754"/>
                  <a:pt x="2465696" y="369556"/>
                  <a:pt x="2438400" y="328613"/>
                </a:cubicBezTo>
                <a:cubicBezTo>
                  <a:pt x="2436813" y="323850"/>
                  <a:pt x="2435883" y="318815"/>
                  <a:pt x="2433638" y="314325"/>
                </a:cubicBezTo>
                <a:cubicBezTo>
                  <a:pt x="2427009" y="301066"/>
                  <a:pt x="2420356" y="296281"/>
                  <a:pt x="2409825" y="285750"/>
                </a:cubicBezTo>
                <a:cubicBezTo>
                  <a:pt x="2401456" y="260643"/>
                  <a:pt x="2410594" y="280957"/>
                  <a:pt x="2390775" y="257175"/>
                </a:cubicBezTo>
                <a:cubicBezTo>
                  <a:pt x="2387111" y="252778"/>
                  <a:pt x="2385053" y="247166"/>
                  <a:pt x="2381250" y="242888"/>
                </a:cubicBezTo>
                <a:cubicBezTo>
                  <a:pt x="2372301" y="232820"/>
                  <a:pt x="2362200" y="223838"/>
                  <a:pt x="2352675" y="214313"/>
                </a:cubicBezTo>
                <a:cubicBezTo>
                  <a:pt x="2347913" y="209550"/>
                  <a:pt x="2343992" y="203761"/>
                  <a:pt x="2338388" y="200025"/>
                </a:cubicBezTo>
                <a:cubicBezTo>
                  <a:pt x="2333625" y="196850"/>
                  <a:pt x="2328378" y="194303"/>
                  <a:pt x="2324100" y="190500"/>
                </a:cubicBezTo>
                <a:cubicBezTo>
                  <a:pt x="2314032" y="181551"/>
                  <a:pt x="2306733" y="169397"/>
                  <a:pt x="2295525" y="161925"/>
                </a:cubicBezTo>
                <a:cubicBezTo>
                  <a:pt x="2290763" y="158750"/>
                  <a:pt x="2285516" y="156203"/>
                  <a:pt x="2281238" y="152400"/>
                </a:cubicBezTo>
                <a:cubicBezTo>
                  <a:pt x="2271170" y="143451"/>
                  <a:pt x="2262188" y="133350"/>
                  <a:pt x="2252663" y="123825"/>
                </a:cubicBezTo>
                <a:cubicBezTo>
                  <a:pt x="2242132" y="113295"/>
                  <a:pt x="2237346" y="106642"/>
                  <a:pt x="2224088" y="100013"/>
                </a:cubicBezTo>
                <a:cubicBezTo>
                  <a:pt x="2219598" y="97768"/>
                  <a:pt x="2214563" y="96838"/>
                  <a:pt x="2209800" y="95250"/>
                </a:cubicBezTo>
                <a:cubicBezTo>
                  <a:pt x="2205038" y="90488"/>
                  <a:pt x="2199825" y="86137"/>
                  <a:pt x="2195513" y="80963"/>
                </a:cubicBezTo>
                <a:cubicBezTo>
                  <a:pt x="2191849" y="76566"/>
                  <a:pt x="2190035" y="70722"/>
                  <a:pt x="2185988" y="66675"/>
                </a:cubicBezTo>
                <a:cubicBezTo>
                  <a:pt x="2181941" y="62628"/>
                  <a:pt x="2176463" y="60325"/>
                  <a:pt x="2171700" y="57150"/>
                </a:cubicBezTo>
                <a:lnTo>
                  <a:pt x="2152650" y="28575"/>
                </a:lnTo>
                <a:cubicBezTo>
                  <a:pt x="2141880" y="12421"/>
                  <a:pt x="2147172" y="18335"/>
                  <a:pt x="2138363" y="95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9317849" y="814225"/>
            <a:ext cx="1549893" cy="1414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orme libre 20"/>
          <p:cNvSpPr/>
          <p:nvPr/>
        </p:nvSpPr>
        <p:spPr>
          <a:xfrm>
            <a:off x="9512957" y="1042335"/>
            <a:ext cx="533518" cy="416656"/>
          </a:xfrm>
          <a:custGeom>
            <a:avLst/>
            <a:gdLst>
              <a:gd name="connsiteX0" fmla="*/ 279518 w 533518"/>
              <a:gd name="connsiteY0" fmla="*/ 10256 h 416656"/>
              <a:gd name="connsiteX1" fmla="*/ 279518 w 533518"/>
              <a:gd name="connsiteY1" fmla="*/ 10256 h 416656"/>
              <a:gd name="connsiteX2" fmla="*/ 50918 w 533518"/>
              <a:gd name="connsiteY2" fmla="*/ 10256 h 416656"/>
              <a:gd name="connsiteX3" fmla="*/ 17051 w 533518"/>
              <a:gd name="connsiteY3" fmla="*/ 35656 h 416656"/>
              <a:gd name="connsiteX4" fmla="*/ 118 w 533518"/>
              <a:gd name="connsiteY4" fmla="*/ 86456 h 416656"/>
              <a:gd name="connsiteX5" fmla="*/ 8584 w 533518"/>
              <a:gd name="connsiteY5" fmla="*/ 188056 h 416656"/>
              <a:gd name="connsiteX6" fmla="*/ 25518 w 533518"/>
              <a:gd name="connsiteY6" fmla="*/ 213456 h 416656"/>
              <a:gd name="connsiteX7" fmla="*/ 76318 w 533518"/>
              <a:gd name="connsiteY7" fmla="*/ 255789 h 416656"/>
              <a:gd name="connsiteX8" fmla="*/ 160984 w 533518"/>
              <a:gd name="connsiteY8" fmla="*/ 281189 h 416656"/>
              <a:gd name="connsiteX9" fmla="*/ 203318 w 533518"/>
              <a:gd name="connsiteY9" fmla="*/ 315056 h 416656"/>
              <a:gd name="connsiteX10" fmla="*/ 228718 w 533518"/>
              <a:gd name="connsiteY10" fmla="*/ 331989 h 416656"/>
              <a:gd name="connsiteX11" fmla="*/ 237184 w 533518"/>
              <a:gd name="connsiteY11" fmla="*/ 357389 h 416656"/>
              <a:gd name="connsiteX12" fmla="*/ 279518 w 533518"/>
              <a:gd name="connsiteY12" fmla="*/ 408189 h 416656"/>
              <a:gd name="connsiteX13" fmla="*/ 304918 w 533518"/>
              <a:gd name="connsiteY13" fmla="*/ 416656 h 416656"/>
              <a:gd name="connsiteX14" fmla="*/ 389584 w 533518"/>
              <a:gd name="connsiteY14" fmla="*/ 408189 h 416656"/>
              <a:gd name="connsiteX15" fmla="*/ 423451 w 533518"/>
              <a:gd name="connsiteY15" fmla="*/ 391256 h 416656"/>
              <a:gd name="connsiteX16" fmla="*/ 474251 w 533518"/>
              <a:gd name="connsiteY16" fmla="*/ 357389 h 416656"/>
              <a:gd name="connsiteX17" fmla="*/ 516584 w 533518"/>
              <a:gd name="connsiteY17" fmla="*/ 323522 h 416656"/>
              <a:gd name="connsiteX18" fmla="*/ 533518 w 533518"/>
              <a:gd name="connsiteY18" fmla="*/ 264256 h 416656"/>
              <a:gd name="connsiteX19" fmla="*/ 525051 w 533518"/>
              <a:gd name="connsiteY19" fmla="*/ 179589 h 416656"/>
              <a:gd name="connsiteX20" fmla="*/ 491184 w 533518"/>
              <a:gd name="connsiteY20" fmla="*/ 128789 h 416656"/>
              <a:gd name="connsiteX21" fmla="*/ 474251 w 533518"/>
              <a:gd name="connsiteY21" fmla="*/ 103389 h 416656"/>
              <a:gd name="connsiteX22" fmla="*/ 423451 w 533518"/>
              <a:gd name="connsiteY22" fmla="*/ 52589 h 416656"/>
              <a:gd name="connsiteX23" fmla="*/ 398051 w 533518"/>
              <a:gd name="connsiteY23" fmla="*/ 44122 h 416656"/>
              <a:gd name="connsiteX24" fmla="*/ 372651 w 533518"/>
              <a:gd name="connsiteY24" fmla="*/ 27189 h 416656"/>
              <a:gd name="connsiteX25" fmla="*/ 279518 w 533518"/>
              <a:gd name="connsiteY25" fmla="*/ 10256 h 4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3518" h="416656">
                <a:moveTo>
                  <a:pt x="279518" y="10256"/>
                </a:moveTo>
                <a:lnTo>
                  <a:pt x="279518" y="10256"/>
                </a:lnTo>
                <a:cubicBezTo>
                  <a:pt x="193100" y="1614"/>
                  <a:pt x="145099" y="-7683"/>
                  <a:pt x="50918" y="10256"/>
                </a:cubicBezTo>
                <a:cubicBezTo>
                  <a:pt x="37056" y="12896"/>
                  <a:pt x="28340" y="27189"/>
                  <a:pt x="17051" y="35656"/>
                </a:cubicBezTo>
                <a:cubicBezTo>
                  <a:pt x="11407" y="52589"/>
                  <a:pt x="-1364" y="68668"/>
                  <a:pt x="118" y="86456"/>
                </a:cubicBezTo>
                <a:cubicBezTo>
                  <a:pt x="2940" y="120323"/>
                  <a:pt x="1919" y="154732"/>
                  <a:pt x="8584" y="188056"/>
                </a:cubicBezTo>
                <a:cubicBezTo>
                  <a:pt x="10580" y="198034"/>
                  <a:pt x="19004" y="205639"/>
                  <a:pt x="25518" y="213456"/>
                </a:cubicBezTo>
                <a:cubicBezTo>
                  <a:pt x="35501" y="225436"/>
                  <a:pt x="60172" y="249734"/>
                  <a:pt x="76318" y="255789"/>
                </a:cubicBezTo>
                <a:cubicBezTo>
                  <a:pt x="171496" y="291481"/>
                  <a:pt x="65218" y="233307"/>
                  <a:pt x="160984" y="281189"/>
                </a:cubicBezTo>
                <a:cubicBezTo>
                  <a:pt x="195731" y="298562"/>
                  <a:pt x="177067" y="294055"/>
                  <a:pt x="203318" y="315056"/>
                </a:cubicBezTo>
                <a:cubicBezTo>
                  <a:pt x="211264" y="321413"/>
                  <a:pt x="220251" y="326345"/>
                  <a:pt x="228718" y="331989"/>
                </a:cubicBezTo>
                <a:cubicBezTo>
                  <a:pt x="231540" y="340456"/>
                  <a:pt x="233193" y="349407"/>
                  <a:pt x="237184" y="357389"/>
                </a:cubicBezTo>
                <a:cubicBezTo>
                  <a:pt x="244993" y="373006"/>
                  <a:pt x="265476" y="398827"/>
                  <a:pt x="279518" y="408189"/>
                </a:cubicBezTo>
                <a:cubicBezTo>
                  <a:pt x="286944" y="413140"/>
                  <a:pt x="296451" y="413834"/>
                  <a:pt x="304918" y="416656"/>
                </a:cubicBezTo>
                <a:cubicBezTo>
                  <a:pt x="333140" y="413834"/>
                  <a:pt x="361851" y="414132"/>
                  <a:pt x="389584" y="408189"/>
                </a:cubicBezTo>
                <a:cubicBezTo>
                  <a:pt x="401925" y="405544"/>
                  <a:pt x="412628" y="397750"/>
                  <a:pt x="423451" y="391256"/>
                </a:cubicBezTo>
                <a:cubicBezTo>
                  <a:pt x="440902" y="380785"/>
                  <a:pt x="457318" y="368678"/>
                  <a:pt x="474251" y="357389"/>
                </a:cubicBezTo>
                <a:cubicBezTo>
                  <a:pt x="506294" y="336027"/>
                  <a:pt x="492455" y="347652"/>
                  <a:pt x="516584" y="323522"/>
                </a:cubicBezTo>
                <a:cubicBezTo>
                  <a:pt x="520577" y="311545"/>
                  <a:pt x="533518" y="274886"/>
                  <a:pt x="533518" y="264256"/>
                </a:cubicBezTo>
                <a:cubicBezTo>
                  <a:pt x="533518" y="235893"/>
                  <a:pt x="533511" y="206661"/>
                  <a:pt x="525051" y="179589"/>
                </a:cubicBezTo>
                <a:cubicBezTo>
                  <a:pt x="518981" y="160164"/>
                  <a:pt x="502473" y="145722"/>
                  <a:pt x="491184" y="128789"/>
                </a:cubicBezTo>
                <a:cubicBezTo>
                  <a:pt x="485540" y="120322"/>
                  <a:pt x="481446" y="110584"/>
                  <a:pt x="474251" y="103389"/>
                </a:cubicBezTo>
                <a:cubicBezTo>
                  <a:pt x="457318" y="86456"/>
                  <a:pt x="446169" y="60162"/>
                  <a:pt x="423451" y="52589"/>
                </a:cubicBezTo>
                <a:cubicBezTo>
                  <a:pt x="414984" y="49767"/>
                  <a:pt x="406033" y="48113"/>
                  <a:pt x="398051" y="44122"/>
                </a:cubicBezTo>
                <a:cubicBezTo>
                  <a:pt x="388950" y="39571"/>
                  <a:pt x="382566" y="29477"/>
                  <a:pt x="372651" y="27189"/>
                </a:cubicBezTo>
                <a:cubicBezTo>
                  <a:pt x="345014" y="20811"/>
                  <a:pt x="295040" y="13078"/>
                  <a:pt x="279518" y="1025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 21"/>
          <p:cNvSpPr/>
          <p:nvPr/>
        </p:nvSpPr>
        <p:spPr>
          <a:xfrm>
            <a:off x="10165008" y="1601886"/>
            <a:ext cx="177800" cy="170510"/>
          </a:xfrm>
          <a:custGeom>
            <a:avLst/>
            <a:gdLst>
              <a:gd name="connsiteX0" fmla="*/ 135467 w 177800"/>
              <a:gd name="connsiteY0" fmla="*/ 1038 h 170510"/>
              <a:gd name="connsiteX1" fmla="*/ 135467 w 177800"/>
              <a:gd name="connsiteY1" fmla="*/ 1038 h 170510"/>
              <a:gd name="connsiteX2" fmla="*/ 16933 w 177800"/>
              <a:gd name="connsiteY2" fmla="*/ 26438 h 170510"/>
              <a:gd name="connsiteX3" fmla="*/ 0 w 177800"/>
              <a:gd name="connsiteY3" fmla="*/ 51838 h 170510"/>
              <a:gd name="connsiteX4" fmla="*/ 8467 w 177800"/>
              <a:gd name="connsiteY4" fmla="*/ 111105 h 170510"/>
              <a:gd name="connsiteX5" fmla="*/ 67733 w 177800"/>
              <a:gd name="connsiteY5" fmla="*/ 128038 h 170510"/>
              <a:gd name="connsiteX6" fmla="*/ 93133 w 177800"/>
              <a:gd name="connsiteY6" fmla="*/ 136505 h 170510"/>
              <a:gd name="connsiteX7" fmla="*/ 101600 w 177800"/>
              <a:gd name="connsiteY7" fmla="*/ 161905 h 170510"/>
              <a:gd name="connsiteX8" fmla="*/ 160867 w 177800"/>
              <a:gd name="connsiteY8" fmla="*/ 161905 h 170510"/>
              <a:gd name="connsiteX9" fmla="*/ 177800 w 177800"/>
              <a:gd name="connsiteY9" fmla="*/ 43371 h 170510"/>
              <a:gd name="connsiteX10" fmla="*/ 169333 w 177800"/>
              <a:gd name="connsiteY10" fmla="*/ 17971 h 170510"/>
              <a:gd name="connsiteX11" fmla="*/ 135467 w 177800"/>
              <a:gd name="connsiteY11" fmla="*/ 1038 h 170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7800" h="170510">
                <a:moveTo>
                  <a:pt x="135467" y="1038"/>
                </a:moveTo>
                <a:lnTo>
                  <a:pt x="135467" y="1038"/>
                </a:lnTo>
                <a:cubicBezTo>
                  <a:pt x="63290" y="7053"/>
                  <a:pt x="49118" y="-13793"/>
                  <a:pt x="16933" y="26438"/>
                </a:cubicBezTo>
                <a:cubicBezTo>
                  <a:pt x="10576" y="34384"/>
                  <a:pt x="5644" y="43371"/>
                  <a:pt x="0" y="51838"/>
                </a:cubicBezTo>
                <a:cubicBezTo>
                  <a:pt x="2822" y="71594"/>
                  <a:pt x="-4791" y="96189"/>
                  <a:pt x="8467" y="111105"/>
                </a:cubicBezTo>
                <a:cubicBezTo>
                  <a:pt x="22117" y="126461"/>
                  <a:pt x="48054" y="122134"/>
                  <a:pt x="67733" y="128038"/>
                </a:cubicBezTo>
                <a:cubicBezTo>
                  <a:pt x="76281" y="130603"/>
                  <a:pt x="84666" y="133683"/>
                  <a:pt x="93133" y="136505"/>
                </a:cubicBezTo>
                <a:cubicBezTo>
                  <a:pt x="95955" y="144972"/>
                  <a:pt x="95289" y="155594"/>
                  <a:pt x="101600" y="161905"/>
                </a:cubicBezTo>
                <a:cubicBezTo>
                  <a:pt x="118604" y="178909"/>
                  <a:pt x="143682" y="166201"/>
                  <a:pt x="160867" y="161905"/>
                </a:cubicBezTo>
                <a:cubicBezTo>
                  <a:pt x="176535" y="114899"/>
                  <a:pt x="177800" y="117566"/>
                  <a:pt x="177800" y="43371"/>
                </a:cubicBezTo>
                <a:cubicBezTo>
                  <a:pt x="177800" y="34446"/>
                  <a:pt x="175644" y="24282"/>
                  <a:pt x="169333" y="17971"/>
                </a:cubicBezTo>
                <a:cubicBezTo>
                  <a:pt x="141255" y="-10106"/>
                  <a:pt x="141111" y="3860"/>
                  <a:pt x="135467" y="103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 22"/>
          <p:cNvSpPr/>
          <p:nvPr/>
        </p:nvSpPr>
        <p:spPr>
          <a:xfrm>
            <a:off x="9462211" y="1695587"/>
            <a:ext cx="287932" cy="254470"/>
          </a:xfrm>
          <a:custGeom>
            <a:avLst/>
            <a:gdLst>
              <a:gd name="connsiteX0" fmla="*/ 25464 w 287932"/>
              <a:gd name="connsiteY0" fmla="*/ 17404 h 254470"/>
              <a:gd name="connsiteX1" fmla="*/ 25464 w 287932"/>
              <a:gd name="connsiteY1" fmla="*/ 17404 h 254470"/>
              <a:gd name="connsiteX2" fmla="*/ 8530 w 287932"/>
              <a:gd name="connsiteY2" fmla="*/ 119004 h 254470"/>
              <a:gd name="connsiteX3" fmla="*/ 25464 w 287932"/>
              <a:gd name="connsiteY3" fmla="*/ 135937 h 254470"/>
              <a:gd name="connsiteX4" fmla="*/ 50864 w 287932"/>
              <a:gd name="connsiteY4" fmla="*/ 186737 h 254470"/>
              <a:gd name="connsiteX5" fmla="*/ 76264 w 287932"/>
              <a:gd name="connsiteY5" fmla="*/ 203670 h 254470"/>
              <a:gd name="connsiteX6" fmla="*/ 118597 w 287932"/>
              <a:gd name="connsiteY6" fmla="*/ 237537 h 254470"/>
              <a:gd name="connsiteX7" fmla="*/ 169397 w 287932"/>
              <a:gd name="connsiteY7" fmla="*/ 254470 h 254470"/>
              <a:gd name="connsiteX8" fmla="*/ 194797 w 287932"/>
              <a:gd name="connsiteY8" fmla="*/ 246004 h 254470"/>
              <a:gd name="connsiteX9" fmla="*/ 211730 w 287932"/>
              <a:gd name="connsiteY9" fmla="*/ 229070 h 254470"/>
              <a:gd name="connsiteX10" fmla="*/ 262530 w 287932"/>
              <a:gd name="connsiteY10" fmla="*/ 203670 h 254470"/>
              <a:gd name="connsiteX11" fmla="*/ 270997 w 287932"/>
              <a:gd name="connsiteY11" fmla="*/ 169804 h 254470"/>
              <a:gd name="connsiteX12" fmla="*/ 287930 w 287932"/>
              <a:gd name="connsiteY12" fmla="*/ 152870 h 254470"/>
              <a:gd name="connsiteX13" fmla="*/ 270997 w 287932"/>
              <a:gd name="connsiteY13" fmla="*/ 85137 h 254470"/>
              <a:gd name="connsiteX14" fmla="*/ 245597 w 287932"/>
              <a:gd name="connsiteY14" fmla="*/ 68204 h 254470"/>
              <a:gd name="connsiteX15" fmla="*/ 194797 w 287932"/>
              <a:gd name="connsiteY15" fmla="*/ 51270 h 254470"/>
              <a:gd name="connsiteX16" fmla="*/ 84730 w 287932"/>
              <a:gd name="connsiteY16" fmla="*/ 8937 h 254470"/>
              <a:gd name="connsiteX17" fmla="*/ 25464 w 287932"/>
              <a:gd name="connsiteY17" fmla="*/ 17404 h 25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32" h="254470">
                <a:moveTo>
                  <a:pt x="25464" y="17404"/>
                </a:moveTo>
                <a:lnTo>
                  <a:pt x="25464" y="17404"/>
                </a:lnTo>
                <a:cubicBezTo>
                  <a:pt x="8692" y="62128"/>
                  <a:pt x="-11919" y="78105"/>
                  <a:pt x="8530" y="119004"/>
                </a:cubicBezTo>
                <a:cubicBezTo>
                  <a:pt x="12100" y="126144"/>
                  <a:pt x="19819" y="130293"/>
                  <a:pt x="25464" y="135937"/>
                </a:cubicBezTo>
                <a:cubicBezTo>
                  <a:pt x="32350" y="156597"/>
                  <a:pt x="34449" y="170323"/>
                  <a:pt x="50864" y="186737"/>
                </a:cubicBezTo>
                <a:cubicBezTo>
                  <a:pt x="58059" y="193932"/>
                  <a:pt x="68318" y="197313"/>
                  <a:pt x="76264" y="203670"/>
                </a:cubicBezTo>
                <a:cubicBezTo>
                  <a:pt x="98257" y="221265"/>
                  <a:pt x="89276" y="224506"/>
                  <a:pt x="118597" y="237537"/>
                </a:cubicBezTo>
                <a:cubicBezTo>
                  <a:pt x="134908" y="244786"/>
                  <a:pt x="169397" y="254470"/>
                  <a:pt x="169397" y="254470"/>
                </a:cubicBezTo>
                <a:cubicBezTo>
                  <a:pt x="177864" y="251648"/>
                  <a:pt x="187144" y="250596"/>
                  <a:pt x="194797" y="246004"/>
                </a:cubicBezTo>
                <a:cubicBezTo>
                  <a:pt x="201642" y="241897"/>
                  <a:pt x="205497" y="234057"/>
                  <a:pt x="211730" y="229070"/>
                </a:cubicBezTo>
                <a:cubicBezTo>
                  <a:pt x="235175" y="210314"/>
                  <a:pt x="235704" y="212612"/>
                  <a:pt x="262530" y="203670"/>
                </a:cubicBezTo>
                <a:cubicBezTo>
                  <a:pt x="265352" y="192381"/>
                  <a:pt x="265793" y="180212"/>
                  <a:pt x="270997" y="169804"/>
                </a:cubicBezTo>
                <a:cubicBezTo>
                  <a:pt x="274567" y="162664"/>
                  <a:pt x="286801" y="160772"/>
                  <a:pt x="287930" y="152870"/>
                </a:cubicBezTo>
                <a:cubicBezTo>
                  <a:pt x="288122" y="151526"/>
                  <a:pt x="277560" y="93340"/>
                  <a:pt x="270997" y="85137"/>
                </a:cubicBezTo>
                <a:cubicBezTo>
                  <a:pt x="264640" y="77191"/>
                  <a:pt x="254896" y="72337"/>
                  <a:pt x="245597" y="68204"/>
                </a:cubicBezTo>
                <a:cubicBezTo>
                  <a:pt x="229286" y="60955"/>
                  <a:pt x="194797" y="51270"/>
                  <a:pt x="194797" y="51270"/>
                </a:cubicBezTo>
                <a:cubicBezTo>
                  <a:pt x="129886" y="-13641"/>
                  <a:pt x="167704" y="-2917"/>
                  <a:pt x="84730" y="8937"/>
                </a:cubicBezTo>
                <a:cubicBezTo>
                  <a:pt x="53975" y="19189"/>
                  <a:pt x="35342" y="15993"/>
                  <a:pt x="25464" y="17404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orme libre 23"/>
          <p:cNvSpPr/>
          <p:nvPr/>
        </p:nvSpPr>
        <p:spPr>
          <a:xfrm>
            <a:off x="10638998" y="955576"/>
            <a:ext cx="135610" cy="130881"/>
          </a:xfrm>
          <a:custGeom>
            <a:avLst/>
            <a:gdLst>
              <a:gd name="connsiteX0" fmla="*/ 84810 w 135610"/>
              <a:gd name="connsiteY0" fmla="*/ 12348 h 130881"/>
              <a:gd name="connsiteX1" fmla="*/ 84810 w 135610"/>
              <a:gd name="connsiteY1" fmla="*/ 12348 h 130881"/>
              <a:gd name="connsiteX2" fmla="*/ 8610 w 135610"/>
              <a:gd name="connsiteY2" fmla="*/ 20815 h 130881"/>
              <a:gd name="connsiteX3" fmla="*/ 143 w 135610"/>
              <a:gd name="connsiteY3" fmla="*/ 54681 h 130881"/>
              <a:gd name="connsiteX4" fmla="*/ 25543 w 135610"/>
              <a:gd name="connsiteY4" fmla="*/ 122415 h 130881"/>
              <a:gd name="connsiteX5" fmla="*/ 50943 w 135610"/>
              <a:gd name="connsiteY5" fmla="*/ 130881 h 130881"/>
              <a:gd name="connsiteX6" fmla="*/ 110210 w 135610"/>
              <a:gd name="connsiteY6" fmla="*/ 113948 h 130881"/>
              <a:gd name="connsiteX7" fmla="*/ 135610 w 135610"/>
              <a:gd name="connsiteY7" fmla="*/ 63148 h 130881"/>
              <a:gd name="connsiteX8" fmla="*/ 127143 w 135610"/>
              <a:gd name="connsiteY8" fmla="*/ 20815 h 130881"/>
              <a:gd name="connsiteX9" fmla="*/ 84810 w 135610"/>
              <a:gd name="connsiteY9" fmla="*/ 12348 h 13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610" h="130881">
                <a:moveTo>
                  <a:pt x="84810" y="12348"/>
                </a:moveTo>
                <a:lnTo>
                  <a:pt x="84810" y="12348"/>
                </a:lnTo>
                <a:cubicBezTo>
                  <a:pt x="59410" y="15170"/>
                  <a:pt x="31468" y="9386"/>
                  <a:pt x="8610" y="20815"/>
                </a:cubicBezTo>
                <a:cubicBezTo>
                  <a:pt x="-1798" y="26019"/>
                  <a:pt x="143" y="43045"/>
                  <a:pt x="143" y="54681"/>
                </a:cubicBezTo>
                <a:cubicBezTo>
                  <a:pt x="143" y="82476"/>
                  <a:pt x="1019" y="107700"/>
                  <a:pt x="25543" y="122415"/>
                </a:cubicBezTo>
                <a:cubicBezTo>
                  <a:pt x="33196" y="127007"/>
                  <a:pt x="42476" y="128059"/>
                  <a:pt x="50943" y="130881"/>
                </a:cubicBezTo>
                <a:cubicBezTo>
                  <a:pt x="70699" y="125237"/>
                  <a:pt x="92249" y="123926"/>
                  <a:pt x="110210" y="113948"/>
                </a:cubicBezTo>
                <a:cubicBezTo>
                  <a:pt x="123638" y="106488"/>
                  <a:pt x="131341" y="75954"/>
                  <a:pt x="135610" y="63148"/>
                </a:cubicBezTo>
                <a:cubicBezTo>
                  <a:pt x="132788" y="49037"/>
                  <a:pt x="135125" y="32789"/>
                  <a:pt x="127143" y="20815"/>
                </a:cubicBezTo>
                <a:cubicBezTo>
                  <a:pt x="99066" y="-21301"/>
                  <a:pt x="91866" y="13759"/>
                  <a:pt x="84810" y="1234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6623717" y="563217"/>
            <a:ext cx="1946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Paysages forestiers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322976" y="560497"/>
            <a:ext cx="1946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Paysages ouverts</a:t>
            </a:r>
          </a:p>
        </p:txBody>
      </p:sp>
      <p:sp>
        <p:nvSpPr>
          <p:cNvPr id="27" name="Triangle isocèle 26"/>
          <p:cNvSpPr/>
          <p:nvPr/>
        </p:nvSpPr>
        <p:spPr>
          <a:xfrm rot="5400000">
            <a:off x="8615190" y="-1718980"/>
            <a:ext cx="261080" cy="4244025"/>
          </a:xfrm>
          <a:prstGeom prst="triangle">
            <a:avLst/>
          </a:prstGeom>
          <a:gradFill>
            <a:gsLst>
              <a:gs pos="49000">
                <a:schemeClr val="accent4">
                  <a:lumMod val="40000"/>
                  <a:lumOff val="6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7033400" y="24414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% forêt dans le paysage (</a:t>
            </a:r>
            <a:r>
              <a:rPr lang="fr-FR" sz="1400" dirty="0" err="1"/>
              <a:t>prop_foret</a:t>
            </a:r>
            <a:r>
              <a:rPr lang="fr-FR" sz="1400" dirty="0"/>
              <a:t>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09433" y="4238073"/>
            <a:ext cx="1549893" cy="141460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15" y="4339514"/>
            <a:ext cx="594130" cy="5092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624884" y="2601469"/>
            <a:ext cx="1549893" cy="141460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86" y="4558619"/>
            <a:ext cx="380852" cy="812485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73" y="5013466"/>
            <a:ext cx="594130" cy="509254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20" y="4968267"/>
            <a:ext cx="594130" cy="50925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08" y="4349461"/>
            <a:ext cx="594130" cy="50925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83" y="2697366"/>
            <a:ext cx="380852" cy="812485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62" y="2674145"/>
            <a:ext cx="380852" cy="81248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93" y="3081372"/>
            <a:ext cx="380852" cy="812485"/>
          </a:xfrm>
          <a:prstGeom prst="rect">
            <a:avLst/>
          </a:prstGeom>
        </p:spPr>
      </p:pic>
      <p:sp>
        <p:nvSpPr>
          <p:cNvPr id="42" name="Triangle isocèle 41"/>
          <p:cNvSpPr/>
          <p:nvPr/>
        </p:nvSpPr>
        <p:spPr>
          <a:xfrm rot="10800000">
            <a:off x="6176454" y="2643380"/>
            <a:ext cx="301884" cy="3108687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4289611" y="3911142"/>
            <a:ext cx="337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% pins dans une parcelle (</a:t>
            </a:r>
            <a:r>
              <a:rPr lang="fr-FR" sz="1400" dirty="0" err="1"/>
              <a:t>prop_pin</a:t>
            </a:r>
            <a:r>
              <a:rPr lang="fr-FR" sz="1400" dirty="0"/>
              <a:t>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317848" y="3446405"/>
            <a:ext cx="1549893" cy="1414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00" y="3893857"/>
            <a:ext cx="380852" cy="812485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29" y="3536976"/>
            <a:ext cx="380852" cy="812485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474" y="3953867"/>
            <a:ext cx="380852" cy="812485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382" y="3975062"/>
            <a:ext cx="380852" cy="812485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573" y="3565039"/>
            <a:ext cx="380852" cy="812485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186" y="3476291"/>
            <a:ext cx="380852" cy="812485"/>
          </a:xfrm>
          <a:prstGeom prst="rect">
            <a:avLst/>
          </a:prstGeom>
        </p:spPr>
      </p:pic>
      <p:sp>
        <p:nvSpPr>
          <p:cNvPr id="51" name="ZoneTexte 50"/>
          <p:cNvSpPr txBox="1"/>
          <p:nvPr/>
        </p:nvSpPr>
        <p:spPr>
          <a:xfrm>
            <a:off x="9317847" y="5013466"/>
            <a:ext cx="2388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 pins attaqués </a:t>
            </a:r>
          </a:p>
          <a:p>
            <a:r>
              <a:rPr lang="fr-FR" sz="1400" dirty="0"/>
              <a:t>N pins dans la parcelle</a:t>
            </a:r>
          </a:p>
        </p:txBody>
      </p:sp>
    </p:spTree>
    <p:extLst>
      <p:ext uri="{BB962C8B-B14F-4D97-AF65-F5344CB8AC3E}">
        <p14:creationId xmlns:p14="http://schemas.microsoft.com/office/powerpoint/2010/main" val="971023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616199"/>
            <a:ext cx="4047619" cy="400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variante : le modèle </a:t>
            </a:r>
            <a:r>
              <a:rPr lang="fr-FR" b="1" dirty="0" err="1"/>
              <a:t>hurdle</a:t>
            </a:r>
            <a:endParaRPr lang="fr-FR" b="1" dirty="0"/>
          </a:p>
        </p:txBody>
      </p:sp>
      <p:sp>
        <p:nvSpPr>
          <p:cNvPr id="12" name="Rectangle 11"/>
          <p:cNvSpPr/>
          <p:nvPr/>
        </p:nvSpPr>
        <p:spPr>
          <a:xfrm>
            <a:off x="499534" y="1223202"/>
            <a:ext cx="11260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rif.hur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hurdle</a:t>
            </a:r>
            <a:r>
              <a:rPr lang="fr-FR" dirty="0">
                <a:solidFill>
                  <a:schemeClr val="accent1"/>
                </a:solidFill>
              </a:rPr>
              <a:t>(total~PROPFOR+PROPNATFOR+SHA500|region,dist="</a:t>
            </a:r>
            <a:r>
              <a:rPr lang="fr-FR" dirty="0" err="1">
                <a:solidFill>
                  <a:schemeClr val="accent1"/>
                </a:solidFill>
              </a:rPr>
              <a:t>poisson",data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rifleman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800" y="19229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res.rif.hur</a:t>
            </a:r>
            <a:r>
              <a:rPr lang="fr-FR" dirty="0">
                <a:solidFill>
                  <a:schemeClr val="accent1"/>
                </a:solidFill>
              </a:rPr>
              <a:t>=</a:t>
            </a:r>
            <a:r>
              <a:rPr lang="fr-FR" dirty="0" err="1">
                <a:solidFill>
                  <a:schemeClr val="accent1"/>
                </a:solidFill>
              </a:rPr>
              <a:t>residuals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rif.hur</a:t>
            </a:r>
            <a:r>
              <a:rPr lang="fr-FR" dirty="0">
                <a:solidFill>
                  <a:schemeClr val="accent1"/>
                </a:solidFill>
              </a:rPr>
              <a:t>, type = "</a:t>
            </a:r>
            <a:r>
              <a:rPr lang="fr-FR" dirty="0" err="1">
                <a:solidFill>
                  <a:schemeClr val="accent1"/>
                </a:solidFill>
              </a:rPr>
              <a:t>pearson</a:t>
            </a:r>
            <a:r>
              <a:rPr lang="fr-FR" dirty="0">
                <a:solidFill>
                  <a:schemeClr val="accent1"/>
                </a:solidFill>
              </a:rPr>
              <a:t>")</a:t>
            </a:r>
          </a:p>
          <a:p>
            <a:r>
              <a:rPr lang="fr-FR" dirty="0">
                <a:solidFill>
                  <a:schemeClr val="accent1"/>
                </a:solidFill>
              </a:rPr>
              <a:t>&gt; p3  &lt;- </a:t>
            </a:r>
            <a:r>
              <a:rPr lang="fr-FR" dirty="0" err="1">
                <a:solidFill>
                  <a:schemeClr val="accent1"/>
                </a:solidFill>
              </a:rPr>
              <a:t>length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coef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err="1">
                <a:solidFill>
                  <a:schemeClr val="accent1"/>
                </a:solidFill>
              </a:rPr>
              <a:t>rif.hur</a:t>
            </a:r>
            <a:r>
              <a:rPr lang="fr-FR" dirty="0">
                <a:solidFill>
                  <a:schemeClr val="accent1"/>
                </a:solidFill>
              </a:rPr>
              <a:t>))   </a:t>
            </a:r>
          </a:p>
          <a:p>
            <a:r>
              <a:rPr lang="fr-FR" dirty="0">
                <a:solidFill>
                  <a:schemeClr val="accent1"/>
                </a:solidFill>
              </a:rPr>
              <a:t>&gt; </a:t>
            </a:r>
            <a:r>
              <a:rPr lang="fr-FR" dirty="0" err="1">
                <a:solidFill>
                  <a:schemeClr val="accent1"/>
                </a:solidFill>
              </a:rPr>
              <a:t>sum</a:t>
            </a:r>
            <a:r>
              <a:rPr lang="fr-FR" dirty="0">
                <a:solidFill>
                  <a:schemeClr val="accent1"/>
                </a:solidFill>
              </a:rPr>
              <a:t>(res.rif.hur^2) / (N - p3)</a:t>
            </a:r>
          </a:p>
          <a:p>
            <a:r>
              <a:rPr lang="fr-FR" dirty="0">
                <a:solidFill>
                  <a:srgbClr val="FF0000"/>
                </a:solidFill>
              </a:rPr>
              <a:t>[1] 0.5394968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35133" y="1708584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&gt; </a:t>
            </a:r>
            <a:r>
              <a:rPr lang="fr-FR" sz="1200" dirty="0" err="1">
                <a:solidFill>
                  <a:schemeClr val="accent1"/>
                </a:solidFill>
              </a:rPr>
              <a:t>summary</a:t>
            </a:r>
            <a:r>
              <a:rPr lang="fr-FR" sz="1200" dirty="0">
                <a:solidFill>
                  <a:schemeClr val="accent1"/>
                </a:solidFill>
              </a:rPr>
              <a:t>(</a:t>
            </a:r>
            <a:r>
              <a:rPr lang="fr-FR" sz="1200" dirty="0" err="1">
                <a:solidFill>
                  <a:schemeClr val="accent1"/>
                </a:solidFill>
              </a:rPr>
              <a:t>rif.hur</a:t>
            </a:r>
            <a:r>
              <a:rPr lang="fr-FR" sz="1200" dirty="0">
                <a:solidFill>
                  <a:schemeClr val="accent1"/>
                </a:solidFill>
              </a:rPr>
              <a:t>)</a:t>
            </a:r>
          </a:p>
          <a:p>
            <a:endParaRPr lang="fr-FR" sz="1200" dirty="0"/>
          </a:p>
          <a:p>
            <a:r>
              <a:rPr lang="fr-FR" sz="1200" dirty="0">
                <a:solidFill>
                  <a:srgbClr val="FF0000"/>
                </a:solidFill>
              </a:rPr>
              <a:t>Call: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hurdle</a:t>
            </a:r>
            <a:r>
              <a:rPr lang="fr-FR" sz="1200" dirty="0">
                <a:solidFill>
                  <a:srgbClr val="FF0000"/>
                </a:solidFill>
              </a:rPr>
              <a:t>(formula = total ~ PROPFOR + PROPNATFOR + SHA500 | </a:t>
            </a:r>
            <a:r>
              <a:rPr lang="fr-FR" sz="1200" dirty="0" err="1">
                <a:solidFill>
                  <a:srgbClr val="FF0000"/>
                </a:solidFill>
              </a:rPr>
              <a:t>region</a:t>
            </a:r>
            <a:r>
              <a:rPr lang="fr-FR" sz="1200" dirty="0">
                <a:solidFill>
                  <a:srgbClr val="FF0000"/>
                </a:solidFill>
              </a:rPr>
              <a:t>, data = </a:t>
            </a:r>
            <a:r>
              <a:rPr lang="fr-FR" sz="1200" dirty="0" err="1">
                <a:solidFill>
                  <a:srgbClr val="FF0000"/>
                </a:solidFill>
              </a:rPr>
              <a:t>rifleman</a:t>
            </a:r>
            <a:r>
              <a:rPr lang="fr-FR" sz="1200" dirty="0">
                <a:solidFill>
                  <a:srgbClr val="FF0000"/>
                </a:solidFill>
              </a:rPr>
              <a:t>, </a:t>
            </a:r>
            <a:r>
              <a:rPr lang="fr-FR" sz="1200" dirty="0" err="1">
                <a:solidFill>
                  <a:srgbClr val="FF0000"/>
                </a:solidFill>
              </a:rPr>
              <a:t>dist</a:t>
            </a:r>
            <a:r>
              <a:rPr lang="fr-FR" sz="1200" dirty="0">
                <a:solidFill>
                  <a:srgbClr val="FF0000"/>
                </a:solidFill>
              </a:rPr>
              <a:t> = "poisson")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Pearson </a:t>
            </a:r>
            <a:r>
              <a:rPr lang="fr-FR" sz="1200" dirty="0" err="1">
                <a:solidFill>
                  <a:srgbClr val="FF0000"/>
                </a:solidFill>
              </a:rPr>
              <a:t>residuals</a:t>
            </a:r>
            <a:r>
              <a:rPr lang="fr-FR" sz="1200" dirty="0">
                <a:solidFill>
                  <a:srgbClr val="FF0000"/>
                </a:solidFill>
              </a:rPr>
              <a:t>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Min         1Q     </a:t>
            </a:r>
            <a:r>
              <a:rPr lang="fr-FR" sz="1200" dirty="0" err="1">
                <a:solidFill>
                  <a:srgbClr val="FF0000"/>
                </a:solidFill>
              </a:rPr>
              <a:t>Median</a:t>
            </a:r>
            <a:r>
              <a:rPr lang="fr-FR" sz="1200" dirty="0">
                <a:solidFill>
                  <a:srgbClr val="FF0000"/>
                </a:solidFill>
              </a:rPr>
              <a:t>         3Q        Max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-7.998e-01 -2.637e-01 -2.589e-01 -4.963e-05  5.221e+00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Count model coefficients (</a:t>
            </a:r>
            <a:r>
              <a:rPr lang="fr-FR" sz="1200" dirty="0" err="1">
                <a:solidFill>
                  <a:srgbClr val="FF0000"/>
                </a:solidFill>
              </a:rPr>
              <a:t>truncated</a:t>
            </a:r>
            <a:r>
              <a:rPr lang="fr-FR" sz="1200" dirty="0">
                <a:solidFill>
                  <a:srgbClr val="FF0000"/>
                </a:solidFill>
              </a:rPr>
              <a:t> poisson </a:t>
            </a:r>
            <a:r>
              <a:rPr lang="fr-FR" sz="1200" dirty="0" err="1">
                <a:solidFill>
                  <a:srgbClr val="FF0000"/>
                </a:solidFill>
              </a:rPr>
              <a:t>with</a:t>
            </a:r>
            <a:r>
              <a:rPr lang="fr-FR" sz="1200" dirty="0">
                <a:solidFill>
                  <a:srgbClr val="FF0000"/>
                </a:solidFill>
              </a:rPr>
              <a:t> log </a:t>
            </a:r>
            <a:r>
              <a:rPr lang="fr-FR" sz="1200" dirty="0" err="1">
                <a:solidFill>
                  <a:srgbClr val="FF0000"/>
                </a:solidFill>
              </a:rPr>
              <a:t>link</a:t>
            </a:r>
            <a:r>
              <a:rPr lang="fr-FR" sz="1200" dirty="0">
                <a:solidFill>
                  <a:srgbClr val="FF0000"/>
                </a:solidFill>
              </a:rPr>
              <a:t>):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z value Pr(&gt;|z|)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 2.2696     1.2568   1.806   0.0709 .</a:t>
            </a:r>
          </a:p>
          <a:p>
            <a:r>
              <a:rPr lang="fr-FR" sz="1200" dirty="0">
                <a:solidFill>
                  <a:srgbClr val="FF0000"/>
                </a:solidFill>
              </a:rPr>
              <a:t>PROPFOR      -1.7603     0.9435  -1.866   0.0621 .</a:t>
            </a:r>
          </a:p>
          <a:p>
            <a:r>
              <a:rPr lang="fr-FR" sz="1200" dirty="0">
                <a:solidFill>
                  <a:srgbClr val="FF0000"/>
                </a:solidFill>
              </a:rPr>
              <a:t>PROPNATFOR   -0.3092     0.5619  -0.550   0.5822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SHA500       -1.0744     0.7422  -1.448   0.1477  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Zero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hurdle</a:t>
            </a:r>
            <a:r>
              <a:rPr lang="fr-FR" sz="1200" dirty="0">
                <a:solidFill>
                  <a:srgbClr val="FF0000"/>
                </a:solidFill>
              </a:rPr>
              <a:t> model coefficients (binomial </a:t>
            </a:r>
            <a:r>
              <a:rPr lang="fr-FR" sz="1200" dirty="0" err="1">
                <a:solidFill>
                  <a:srgbClr val="FF0000"/>
                </a:solidFill>
              </a:rPr>
              <a:t>with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logit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link</a:t>
            </a:r>
            <a:r>
              <a:rPr lang="fr-FR" sz="1200" dirty="0">
                <a:solidFill>
                  <a:srgbClr val="FF0000"/>
                </a:solidFill>
              </a:rPr>
              <a:t>):</a:t>
            </a:r>
          </a:p>
          <a:p>
            <a:r>
              <a:rPr lang="fr-FR" sz="1200" dirty="0">
                <a:solidFill>
                  <a:srgbClr val="FF0000"/>
                </a:solidFill>
              </a:rPr>
              <a:t>                  </a:t>
            </a:r>
            <a:r>
              <a:rPr lang="fr-FR" sz="1200" dirty="0" err="1">
                <a:solidFill>
                  <a:srgbClr val="FF0000"/>
                </a:solidFill>
              </a:rPr>
              <a:t>Estimate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Std</a:t>
            </a:r>
            <a:r>
              <a:rPr lang="fr-FR" sz="1200" dirty="0">
                <a:solidFill>
                  <a:srgbClr val="FF0000"/>
                </a:solidFill>
              </a:rPr>
              <a:t>. </a:t>
            </a:r>
            <a:r>
              <a:rPr lang="fr-FR" sz="1200" dirty="0" err="1">
                <a:solidFill>
                  <a:srgbClr val="FF0000"/>
                </a:solidFill>
              </a:rPr>
              <a:t>Error</a:t>
            </a:r>
            <a:r>
              <a:rPr lang="fr-FR" sz="1200" dirty="0">
                <a:solidFill>
                  <a:srgbClr val="FF0000"/>
                </a:solidFill>
              </a:rPr>
              <a:t> z value Pr(&gt;|z|)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(</a:t>
            </a:r>
            <a:r>
              <a:rPr lang="fr-FR" sz="1200" dirty="0" err="1">
                <a:solidFill>
                  <a:srgbClr val="FF0000"/>
                </a:solidFill>
              </a:rPr>
              <a:t>Intercept</a:t>
            </a:r>
            <a:r>
              <a:rPr lang="fr-FR" sz="1200" dirty="0">
                <a:solidFill>
                  <a:srgbClr val="FF0000"/>
                </a:solidFill>
              </a:rPr>
              <a:t>)        -2.4243     0.2530  -9.580  &lt; 2e-16 ***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regionFoot_hills</a:t>
            </a:r>
            <a:r>
              <a:rPr lang="fr-FR" sz="1200" dirty="0">
                <a:solidFill>
                  <a:srgbClr val="FF0000"/>
                </a:solidFill>
              </a:rPr>
              <a:t>    0.2410     0.4507   0.535    0.593    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regionMont</a:t>
            </a:r>
            <a:r>
              <a:rPr lang="fr-FR" sz="1200" dirty="0">
                <a:solidFill>
                  <a:srgbClr val="FF0000"/>
                </a:solidFill>
              </a:rPr>
              <a:t>          2.3409     0.3841   6.095 1.09e-09 ***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regionPlain</a:t>
            </a:r>
            <a:r>
              <a:rPr lang="fr-FR" sz="1200" dirty="0">
                <a:solidFill>
                  <a:srgbClr val="FF0000"/>
                </a:solidFill>
              </a:rPr>
              <a:t>       -17.1418  1380.3074  -0.012    0.990   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---</a:t>
            </a:r>
          </a:p>
          <a:p>
            <a:r>
              <a:rPr lang="fr-FR" sz="1200" dirty="0" err="1">
                <a:solidFill>
                  <a:srgbClr val="FF0000"/>
                </a:solidFill>
              </a:rPr>
              <a:t>Signif</a:t>
            </a:r>
            <a:r>
              <a:rPr lang="fr-FR" sz="1200" dirty="0">
                <a:solidFill>
                  <a:srgbClr val="FF0000"/>
                </a:solidFill>
              </a:rPr>
              <a:t>. codes:  0 '***' 0.001 '**' 0.01 '*' 0.05 '.' 0.1 ' ' 1 </a:t>
            </a:r>
          </a:p>
          <a:p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 err="1">
                <a:solidFill>
                  <a:srgbClr val="FF0000"/>
                </a:solidFill>
              </a:rPr>
              <a:t>Number</a:t>
            </a:r>
            <a:r>
              <a:rPr lang="fr-FR" sz="1200" dirty="0">
                <a:solidFill>
                  <a:srgbClr val="FF0000"/>
                </a:solidFill>
              </a:rPr>
              <a:t> of </a:t>
            </a:r>
            <a:r>
              <a:rPr lang="fr-FR" sz="1200" dirty="0" err="1">
                <a:solidFill>
                  <a:srgbClr val="FF0000"/>
                </a:solidFill>
              </a:rPr>
              <a:t>iterations</a:t>
            </a:r>
            <a:r>
              <a:rPr lang="fr-FR" sz="1200" dirty="0">
                <a:solidFill>
                  <a:srgbClr val="FF0000"/>
                </a:solidFill>
              </a:rPr>
              <a:t> in BFGS </a:t>
            </a:r>
            <a:r>
              <a:rPr lang="fr-FR" sz="1200" dirty="0" err="1">
                <a:solidFill>
                  <a:srgbClr val="FF0000"/>
                </a:solidFill>
              </a:rPr>
              <a:t>optimization</a:t>
            </a:r>
            <a:r>
              <a:rPr lang="fr-FR" sz="1200" dirty="0">
                <a:solidFill>
                  <a:srgbClr val="FF0000"/>
                </a:solidFill>
              </a:rPr>
              <a:t>: 18 </a:t>
            </a:r>
          </a:p>
          <a:p>
            <a:r>
              <a:rPr lang="fr-FR" sz="1200" dirty="0">
                <a:solidFill>
                  <a:srgbClr val="FF0000"/>
                </a:solidFill>
              </a:rPr>
              <a:t>Log-</a:t>
            </a:r>
            <a:r>
              <a:rPr lang="fr-FR" sz="1200" dirty="0" err="1">
                <a:solidFill>
                  <a:srgbClr val="FF0000"/>
                </a:solidFill>
              </a:rPr>
              <a:t>likelihood</a:t>
            </a:r>
            <a:r>
              <a:rPr lang="fr-FR" sz="1200" dirty="0">
                <a:solidFill>
                  <a:srgbClr val="FF0000"/>
                </a:solidFill>
              </a:rPr>
              <a:t>: -171.8 on 8 </a:t>
            </a:r>
            <a:r>
              <a:rPr lang="fr-FR" sz="1200" dirty="0" err="1">
                <a:solidFill>
                  <a:srgbClr val="FF0000"/>
                </a:solidFill>
              </a:rPr>
              <a:t>Df</a:t>
            </a:r>
            <a:endParaRPr lang="fr-F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1146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Traiter la </a:t>
            </a:r>
            <a:r>
              <a:rPr lang="fr-FR" b="1" dirty="0" err="1"/>
              <a:t>surdispersion</a:t>
            </a:r>
            <a:r>
              <a:rPr lang="fr-FR" b="1" dirty="0"/>
              <a:t> : qu’est-ce que ça change vraiment?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2" y="866393"/>
            <a:ext cx="9313333" cy="427728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549400" y="5244734"/>
            <a:ext cx="904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modèles </a:t>
            </a:r>
            <a:r>
              <a:rPr lang="fr-FR" dirty="0" err="1"/>
              <a:t>surdispersés</a:t>
            </a:r>
            <a:r>
              <a:rPr lang="fr-FR" dirty="0"/>
              <a:t> ont des intervalles de confiance </a:t>
            </a:r>
            <a:r>
              <a:rPr lang="fr-FR" b="1" dirty="0"/>
              <a:t>plus larges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estimateurs peuvent changer en </a:t>
            </a:r>
            <a:r>
              <a:rPr lang="fr-FR" b="1" dirty="0"/>
              <a:t>sens </a:t>
            </a:r>
            <a:r>
              <a:rPr lang="fr-FR" dirty="0"/>
              <a:t>comme en </a:t>
            </a:r>
            <a:r>
              <a:rPr lang="fr-FR" b="1" dirty="0"/>
              <a:t>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</a:t>
            </a:r>
            <a:r>
              <a:rPr lang="fr-FR" dirty="0" err="1"/>
              <a:t>surdispersion</a:t>
            </a:r>
            <a:r>
              <a:rPr lang="fr-FR" dirty="0"/>
              <a:t> a un </a:t>
            </a:r>
            <a:r>
              <a:rPr lang="fr-FR" b="1" dirty="0"/>
              <a:t>fort effet sur l’inférence</a:t>
            </a:r>
          </a:p>
        </p:txBody>
      </p:sp>
    </p:spTree>
    <p:extLst>
      <p:ext uri="{BB962C8B-B14F-4D97-AF65-F5344CB8AC3E}">
        <p14:creationId xmlns:p14="http://schemas.microsoft.com/office/powerpoint/2010/main" val="2046960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1800" y="36406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Traiter la </a:t>
            </a:r>
            <a:r>
              <a:rPr lang="fr-FR" b="1" dirty="0" err="1"/>
              <a:t>surdispersion</a:t>
            </a:r>
            <a:r>
              <a:rPr lang="fr-FR" b="1" dirty="0"/>
              <a:t> : comment choisir 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85" y="1328667"/>
            <a:ext cx="8406812" cy="186326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11200" y="3589867"/>
            <a:ext cx="10701867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données de comptage </a:t>
            </a:r>
            <a:r>
              <a:rPr lang="fr-FR" dirty="0" err="1"/>
              <a:t>surdispersées</a:t>
            </a:r>
            <a:r>
              <a:rPr lang="fr-FR" dirty="0"/>
              <a:t> sont </a:t>
            </a:r>
            <a:r>
              <a:rPr lang="fr-FR" b="1" dirty="0"/>
              <a:t>très fréquentes </a:t>
            </a:r>
            <a:r>
              <a:rPr lang="fr-FR" dirty="0"/>
              <a:t>en écologie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b="1" dirty="0"/>
              <a:t>ZIP et </a:t>
            </a:r>
            <a:r>
              <a:rPr lang="fr-FR" b="1" dirty="0" err="1"/>
              <a:t>Hurdle</a:t>
            </a:r>
            <a:r>
              <a:rPr lang="fr-FR" b="1" dirty="0"/>
              <a:t> </a:t>
            </a:r>
            <a:r>
              <a:rPr lang="fr-FR" dirty="0"/>
              <a:t>tendent à donner les meilleurs résultats, mais sont un peu plus complexes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existe d’autres solutions basées sur des </a:t>
            </a:r>
            <a:r>
              <a:rPr lang="fr-FR" b="1" dirty="0"/>
              <a:t>modèles mixtes</a:t>
            </a:r>
            <a:r>
              <a:rPr lang="fr-FR" dirty="0"/>
              <a:t>, complexes, coûteuses en données mais efficaces, nous ne les verrons pas ici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Attention au ratio </a:t>
            </a:r>
            <a:r>
              <a:rPr lang="fr-FR" b="1" dirty="0"/>
              <a:t>nombre de données / nombre de paramètres </a:t>
            </a:r>
            <a:r>
              <a:rPr lang="fr-FR" dirty="0"/>
              <a:t>!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dernier recours (rien ne suffit et peu de données), </a:t>
            </a:r>
            <a:r>
              <a:rPr lang="fr-FR" b="1" dirty="0"/>
              <a:t>log-transformer </a:t>
            </a:r>
            <a:r>
              <a:rPr lang="fr-FR" dirty="0"/>
              <a:t>les données </a:t>
            </a:r>
          </a:p>
        </p:txBody>
      </p:sp>
    </p:spTree>
    <p:extLst>
      <p:ext uri="{BB962C8B-B14F-4D97-AF65-F5344CB8AC3E}">
        <p14:creationId xmlns:p14="http://schemas.microsoft.com/office/powerpoint/2010/main" val="23801709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8716" y="176032"/>
            <a:ext cx="725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 modèle linéaire généralisé en bref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200034" y="889064"/>
                <a:ext cx="5884175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𝑙𝑖𝑒𝑛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034" y="889064"/>
                <a:ext cx="5884175" cy="321178"/>
              </a:xfrm>
              <a:prstGeom prst="rect">
                <a:avLst/>
              </a:prstGeom>
              <a:blipFill rotWithShape="0">
                <a:blip r:embed="rId2"/>
                <a:stretch>
                  <a:fillRect l="-518" b="-301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76732" y="889064"/>
                <a:ext cx="9192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~D(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32" y="889064"/>
                <a:ext cx="91929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9272" t="-28889" r="-11921" b="-5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312333" y="1566766"/>
            <a:ext cx="515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plus souvent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Binomial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Poisson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Négatif – Binomial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- </a:t>
            </a:r>
            <a:r>
              <a:rPr lang="fr-FR" dirty="0" err="1"/>
              <a:t>quasiPoisson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- 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- </a:t>
            </a:r>
            <a:r>
              <a:rPr lang="fr-FR" dirty="0" err="1"/>
              <a:t>Hurdle</a:t>
            </a:r>
            <a:endParaRPr lang="fr-FR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4250266" y="2464233"/>
            <a:ext cx="0" cy="2370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250266" y="2862166"/>
            <a:ext cx="0" cy="6688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4250266" y="3624166"/>
            <a:ext cx="0" cy="423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555066" y="23981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logit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555066" y="301193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555065" y="3651167"/>
            <a:ext cx="141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logit</a:t>
            </a:r>
            <a:r>
              <a:rPr lang="fr-FR" dirty="0"/>
              <a:t> x log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436533" y="1579544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de lien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145866" y="1583699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Variable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45866" y="2111072"/>
            <a:ext cx="480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Toutes mesures continues</a:t>
            </a:r>
          </a:p>
        </p:txBody>
      </p:sp>
      <p:cxnSp>
        <p:nvCxnSpPr>
          <p:cNvPr id="25" name="Connecteur droit 24"/>
          <p:cNvCxnSpPr/>
          <p:nvPr/>
        </p:nvCxnSpPr>
        <p:spPr>
          <a:xfrm>
            <a:off x="4250266" y="2134032"/>
            <a:ext cx="0" cy="2370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4555065" y="2028768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identité</a:t>
            </a:r>
          </a:p>
        </p:txBody>
      </p:sp>
      <p:cxnSp>
        <p:nvCxnSpPr>
          <p:cNvPr id="27" name="Connecteur droit 26"/>
          <p:cNvCxnSpPr/>
          <p:nvPr/>
        </p:nvCxnSpPr>
        <p:spPr>
          <a:xfrm>
            <a:off x="6832599" y="2492265"/>
            <a:ext cx="0" cy="2370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832599" y="2890198"/>
            <a:ext cx="0" cy="6688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832599" y="3652198"/>
            <a:ext cx="0" cy="423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6832599" y="2162064"/>
            <a:ext cx="0" cy="2370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7145865" y="2426132"/>
            <a:ext cx="480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Succès / échecs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145865" y="2912734"/>
            <a:ext cx="480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Données de comptage faiblement </a:t>
            </a:r>
            <a:r>
              <a:rPr lang="fr-FR" dirty="0" err="1"/>
              <a:t>surdispersées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7196666" y="3600135"/>
            <a:ext cx="480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Données de comptage fortement </a:t>
            </a:r>
            <a:r>
              <a:rPr lang="fr-FR" dirty="0" err="1"/>
              <a:t>surdispersées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651487" y="4511678"/>
            <a:ext cx="10913533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Estimation par maximum de vraisemblance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L’interprétation des paramètres se fait sur l’échelle du lien (ou back-transformer)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hypothèses sur les résidus sont les mêmes que pour le modèle linéaire (sauf normalité)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GLM ≠ LM sur données transformées</a:t>
            </a:r>
          </a:p>
        </p:txBody>
      </p:sp>
    </p:spTree>
    <p:extLst>
      <p:ext uri="{BB962C8B-B14F-4D97-AF65-F5344CB8AC3E}">
        <p14:creationId xmlns:p14="http://schemas.microsoft.com/office/powerpoint/2010/main" val="18870303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563534" y="903281"/>
            <a:ext cx="247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Variable de réponse</a:t>
            </a:r>
          </a:p>
        </p:txBody>
      </p:sp>
      <p:cxnSp>
        <p:nvCxnSpPr>
          <p:cNvPr id="8" name="Connecteur droit avec flèche 7"/>
          <p:cNvCxnSpPr>
            <a:stCxn id="6" idx="2"/>
            <a:endCxn id="16" idx="0"/>
          </p:cNvCxnSpPr>
          <p:nvPr/>
        </p:nvCxnSpPr>
        <p:spPr>
          <a:xfrm flipH="1">
            <a:off x="918635" y="1272613"/>
            <a:ext cx="4881032" cy="684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stCxn id="6" idx="2"/>
          </p:cNvCxnSpPr>
          <p:nvPr/>
        </p:nvCxnSpPr>
        <p:spPr>
          <a:xfrm>
            <a:off x="5799667" y="1272613"/>
            <a:ext cx="4728636" cy="733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2"/>
          </p:cNvCxnSpPr>
          <p:nvPr/>
        </p:nvCxnSpPr>
        <p:spPr>
          <a:xfrm flipH="1">
            <a:off x="3818467" y="1272613"/>
            <a:ext cx="1981200" cy="684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70936" y="1957393"/>
            <a:ext cx="129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continue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64936" y="2003559"/>
            <a:ext cx="184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continue, bornée sur 0-1</a:t>
            </a:r>
          </a:p>
        </p:txBody>
      </p:sp>
      <p:cxnSp>
        <p:nvCxnSpPr>
          <p:cNvPr id="20" name="Connecteur droit avec flèche 19"/>
          <p:cNvCxnSpPr>
            <a:stCxn id="6" idx="2"/>
            <a:endCxn id="24" idx="0"/>
          </p:cNvCxnSpPr>
          <p:nvPr/>
        </p:nvCxnSpPr>
        <p:spPr>
          <a:xfrm>
            <a:off x="5799667" y="1272613"/>
            <a:ext cx="1511306" cy="727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760641" y="2000525"/>
            <a:ext cx="110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discrète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829936" y="2065130"/>
            <a:ext cx="184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qualitative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613651" y="2988617"/>
            <a:ext cx="1849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assimilable à un comptage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450422" y="3011505"/>
            <a:ext cx="2163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assimilable à une </a:t>
            </a:r>
            <a:r>
              <a:rPr lang="fr-FR" sz="1400" dirty="0" err="1"/>
              <a:t>v.r</a:t>
            </a:r>
            <a:r>
              <a:rPr lang="fr-FR" sz="1400" dirty="0"/>
              <a:t>. continue arrondie à l’entier près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9317830" y="3011505"/>
            <a:ext cx="1849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 modalités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0770655" y="3011505"/>
            <a:ext cx="1322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k modalités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3723221" y="2988617"/>
            <a:ext cx="1921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proportions d’événements discrets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506142" y="3011505"/>
            <a:ext cx="1386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ratios de variables continues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0" y="3078718"/>
            <a:ext cx="138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Distribution normale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100671" y="3078718"/>
            <a:ext cx="138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Distribution non normale</a:t>
            </a:r>
          </a:p>
        </p:txBody>
      </p:sp>
      <p:cxnSp>
        <p:nvCxnSpPr>
          <p:cNvPr id="40" name="Connecteur droit avec flèche 39"/>
          <p:cNvCxnSpPr>
            <a:stCxn id="16" idx="2"/>
          </p:cNvCxnSpPr>
          <p:nvPr/>
        </p:nvCxnSpPr>
        <p:spPr>
          <a:xfrm flipH="1">
            <a:off x="428096" y="2326725"/>
            <a:ext cx="490539" cy="751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6" idx="2"/>
          </p:cNvCxnSpPr>
          <p:nvPr/>
        </p:nvCxnSpPr>
        <p:spPr>
          <a:xfrm>
            <a:off x="918635" y="2326725"/>
            <a:ext cx="566745" cy="751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endCxn id="33" idx="0"/>
          </p:cNvCxnSpPr>
          <p:nvPr/>
        </p:nvCxnSpPr>
        <p:spPr>
          <a:xfrm flipH="1">
            <a:off x="3199351" y="2567289"/>
            <a:ext cx="514075" cy="4442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3713425" y="2567289"/>
            <a:ext cx="528643" cy="3984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endCxn id="29" idx="0"/>
          </p:cNvCxnSpPr>
          <p:nvPr/>
        </p:nvCxnSpPr>
        <p:spPr>
          <a:xfrm flipH="1">
            <a:off x="6532037" y="2369857"/>
            <a:ext cx="817294" cy="641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7349329" y="2369857"/>
            <a:ext cx="740580" cy="618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flipH="1">
            <a:off x="10004091" y="2394410"/>
            <a:ext cx="524212" cy="608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0505144" y="2394410"/>
            <a:ext cx="517265" cy="608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428096" y="3634672"/>
            <a:ext cx="0" cy="844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1588030" y="3634672"/>
            <a:ext cx="0" cy="844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874963" y="3727281"/>
            <a:ext cx="0" cy="844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4246831" y="3727280"/>
            <a:ext cx="0" cy="844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6244964" y="3750169"/>
            <a:ext cx="0" cy="844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291726" y="3585690"/>
            <a:ext cx="796405" cy="660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10387418" y="3601938"/>
            <a:ext cx="0" cy="844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1767485" y="3634672"/>
            <a:ext cx="0" cy="844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8083825" y="3591800"/>
            <a:ext cx="851166" cy="637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6426414" y="4258172"/>
            <a:ext cx="2150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Moyenne ≈ Variance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8549301" y="4258172"/>
            <a:ext cx="122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surdispersé</a:t>
            </a:r>
            <a:endParaRPr lang="fr-FR" sz="1400" dirty="0"/>
          </a:p>
        </p:txBody>
      </p:sp>
      <p:sp>
        <p:nvSpPr>
          <p:cNvPr id="75" name="ZoneTexte 74"/>
          <p:cNvSpPr txBox="1"/>
          <p:nvPr/>
        </p:nvSpPr>
        <p:spPr>
          <a:xfrm>
            <a:off x="93134" y="4597391"/>
            <a:ext cx="1007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linéaire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1100671" y="4463402"/>
            <a:ext cx="1337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linéaire avec transformation (surtout log ou </a:t>
            </a:r>
            <a:r>
              <a:rPr lang="fr-FR" sz="1200" dirty="0" err="1"/>
              <a:t>sqrt</a:t>
            </a:r>
            <a:r>
              <a:rPr lang="fr-FR" sz="1200" dirty="0"/>
              <a:t>)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2438399" y="4597390"/>
            <a:ext cx="1454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Régression beta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892559" y="4594356"/>
            <a:ext cx="145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Voir variables qualitatives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5517884" y="4606413"/>
            <a:ext cx="145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Voir variables continues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6709825" y="5068078"/>
            <a:ext cx="1454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GLM de Poisson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8190924" y="5068078"/>
            <a:ext cx="1939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GLM quasi-Poisson</a:t>
            </a:r>
          </a:p>
          <a:p>
            <a:r>
              <a:rPr lang="fr-FR" sz="1200" dirty="0"/>
              <a:t>GLM négatif-binomial</a:t>
            </a:r>
          </a:p>
          <a:p>
            <a:r>
              <a:rPr lang="fr-FR" sz="1200" dirty="0"/>
              <a:t>ZIP</a:t>
            </a:r>
          </a:p>
          <a:p>
            <a:r>
              <a:rPr lang="fr-FR" sz="1200" dirty="0" err="1"/>
              <a:t>Hurdle</a:t>
            </a:r>
            <a:endParaRPr lang="fr-FR" sz="1200" dirty="0"/>
          </a:p>
        </p:txBody>
      </p:sp>
      <p:sp>
        <p:nvSpPr>
          <p:cNvPr id="82" name="ZoneTexte 81"/>
          <p:cNvSpPr txBox="1"/>
          <p:nvPr/>
        </p:nvSpPr>
        <p:spPr>
          <a:xfrm>
            <a:off x="9867048" y="4728781"/>
            <a:ext cx="1322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GLM binomial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11208010" y="4643557"/>
            <a:ext cx="1322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Modèle multinomial</a:t>
            </a:r>
          </a:p>
        </p:txBody>
      </p:sp>
      <p:cxnSp>
        <p:nvCxnSpPr>
          <p:cNvPr id="84" name="Connecteur droit avec flèche 83"/>
          <p:cNvCxnSpPr/>
          <p:nvPr/>
        </p:nvCxnSpPr>
        <p:spPr>
          <a:xfrm flipH="1">
            <a:off x="7310973" y="4578006"/>
            <a:ext cx="0" cy="5272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 flipH="1">
            <a:off x="8956164" y="4561580"/>
            <a:ext cx="0" cy="52721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ZoneTexte 86"/>
          <p:cNvSpPr txBox="1"/>
          <p:nvPr/>
        </p:nvSpPr>
        <p:spPr>
          <a:xfrm>
            <a:off x="93134" y="5899075"/>
            <a:ext cx="10752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Tailles, distances, températures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1166281" y="5813352"/>
            <a:ext cx="1365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Âges, salaires, certaines variables </a:t>
            </a:r>
            <a:r>
              <a:rPr lang="fr-FR" sz="1050" i="1" dirty="0" err="1"/>
              <a:t>morphométriques</a:t>
            </a:r>
            <a:r>
              <a:rPr lang="fr-FR" sz="1050" i="1" dirty="0"/>
              <a:t> </a:t>
            </a:r>
          </a:p>
        </p:txBody>
      </p:sp>
      <p:cxnSp>
        <p:nvCxnSpPr>
          <p:cNvPr id="89" name="Connecteur droit avec flèche 88"/>
          <p:cNvCxnSpPr/>
          <p:nvPr/>
        </p:nvCxnSpPr>
        <p:spPr>
          <a:xfrm>
            <a:off x="428096" y="5132932"/>
            <a:ext cx="0" cy="68042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1757364" y="5473142"/>
            <a:ext cx="0" cy="34021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/>
          <p:cNvSpPr txBox="1"/>
          <p:nvPr/>
        </p:nvSpPr>
        <p:spPr>
          <a:xfrm>
            <a:off x="2487088" y="5772216"/>
            <a:ext cx="1365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% surfaciques, concentrations relatives, pressions partielles</a:t>
            </a:r>
          </a:p>
        </p:txBody>
      </p:sp>
      <p:cxnSp>
        <p:nvCxnSpPr>
          <p:cNvPr id="94" name="Connecteur droit avec flèche 93"/>
          <p:cNvCxnSpPr/>
          <p:nvPr/>
        </p:nvCxnSpPr>
        <p:spPr>
          <a:xfrm>
            <a:off x="2874963" y="4923144"/>
            <a:ext cx="0" cy="80031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6426414" y="6015083"/>
            <a:ext cx="16383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Richesses spécifiques, abondances d’espèces communes</a:t>
            </a:r>
          </a:p>
        </p:txBody>
      </p:sp>
      <p:cxnSp>
        <p:nvCxnSpPr>
          <p:cNvPr id="98" name="Connecteur droit avec flèche 97"/>
          <p:cNvCxnSpPr/>
          <p:nvPr/>
        </p:nvCxnSpPr>
        <p:spPr>
          <a:xfrm>
            <a:off x="7307269" y="5345077"/>
            <a:ext cx="0" cy="67000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ZoneTexte 99"/>
          <p:cNvSpPr txBox="1"/>
          <p:nvPr/>
        </p:nvSpPr>
        <p:spPr>
          <a:xfrm>
            <a:off x="8228683" y="5975448"/>
            <a:ext cx="1638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Abondances d’espèces rares, la plupart des comptages</a:t>
            </a:r>
          </a:p>
        </p:txBody>
      </p:sp>
      <p:cxnSp>
        <p:nvCxnSpPr>
          <p:cNvPr id="101" name="Connecteur droit avec flèche 100"/>
          <p:cNvCxnSpPr>
            <a:endCxn id="100" idx="0"/>
          </p:cNvCxnSpPr>
          <p:nvPr/>
        </p:nvCxnSpPr>
        <p:spPr>
          <a:xfrm>
            <a:off x="9047865" y="5656158"/>
            <a:ext cx="1" cy="31929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H="1">
            <a:off x="10415830" y="5089642"/>
            <a:ext cx="0" cy="5904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/>
          <p:cNvSpPr txBox="1"/>
          <p:nvPr/>
        </p:nvSpPr>
        <p:spPr>
          <a:xfrm>
            <a:off x="9643626" y="5899075"/>
            <a:ext cx="1650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Survie / mortalité</a:t>
            </a:r>
          </a:p>
          <a:p>
            <a:r>
              <a:rPr lang="fr-FR" sz="1050" i="1" dirty="0"/>
              <a:t>Captures </a:t>
            </a:r>
          </a:p>
          <a:p>
            <a:r>
              <a:rPr lang="fr-FR" sz="1050" i="1" dirty="0"/>
              <a:t>Présences / absences</a:t>
            </a:r>
          </a:p>
          <a:p>
            <a:r>
              <a:rPr lang="fr-FR" sz="1050" i="1" dirty="0"/>
              <a:t>Succès : échecs</a:t>
            </a:r>
          </a:p>
        </p:txBody>
      </p:sp>
      <p:cxnSp>
        <p:nvCxnSpPr>
          <p:cNvPr id="106" name="Connecteur droit avec flèche 105"/>
          <p:cNvCxnSpPr/>
          <p:nvPr/>
        </p:nvCxnSpPr>
        <p:spPr>
          <a:xfrm flipH="1">
            <a:off x="11777782" y="5105222"/>
            <a:ext cx="0" cy="5904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ZoneTexte 106"/>
          <p:cNvSpPr txBox="1"/>
          <p:nvPr/>
        </p:nvSpPr>
        <p:spPr>
          <a:xfrm>
            <a:off x="11382348" y="5853500"/>
            <a:ext cx="973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Traits qualitatifs (couleurs, formes)</a:t>
            </a:r>
          </a:p>
        </p:txBody>
      </p:sp>
      <p:sp>
        <p:nvSpPr>
          <p:cNvPr id="108" name="ZoneTexte 107"/>
          <p:cNvSpPr txBox="1"/>
          <p:nvPr/>
        </p:nvSpPr>
        <p:spPr>
          <a:xfrm>
            <a:off x="368716" y="176032"/>
            <a:ext cx="725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Synthèse</a:t>
            </a:r>
          </a:p>
        </p:txBody>
      </p:sp>
      <p:sp>
        <p:nvSpPr>
          <p:cNvPr id="109" name="ZoneTexte 108"/>
          <p:cNvSpPr txBox="1"/>
          <p:nvPr/>
        </p:nvSpPr>
        <p:spPr>
          <a:xfrm>
            <a:off x="8382000" y="176032"/>
            <a:ext cx="329789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! Il existe de nombreux cas limites. Ces grandes lignes ne sont pas une recette infaillible.</a:t>
            </a:r>
          </a:p>
        </p:txBody>
      </p:sp>
    </p:spTree>
    <p:extLst>
      <p:ext uri="{BB962C8B-B14F-4D97-AF65-F5344CB8AC3E}">
        <p14:creationId xmlns:p14="http://schemas.microsoft.com/office/powerpoint/2010/main" val="26197192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8716" y="176032"/>
            <a:ext cx="725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Références utiles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45" y="879545"/>
            <a:ext cx="2427930" cy="32127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27" y="879545"/>
            <a:ext cx="2032261" cy="32127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065" y="499960"/>
            <a:ext cx="4664075" cy="141139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65" y="2655396"/>
            <a:ext cx="4725460" cy="126243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65" y="4542446"/>
            <a:ext cx="4553479" cy="157313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83" y="4542446"/>
            <a:ext cx="4415202" cy="17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0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8493" cy="3734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482076" y="4752731"/>
                <a:ext cx="7321491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076" y="4752731"/>
                <a:ext cx="7321491" cy="472630"/>
              </a:xfrm>
              <a:prstGeom prst="rect">
                <a:avLst/>
              </a:prstGeom>
              <a:blipFill rotWithShape="0"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270456" y="206062"/>
            <a:ext cx="976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On peut déjà écrire l’équation 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déterministe de ce qui sera plus tard 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notre modèle</a:t>
            </a:r>
          </a:p>
        </p:txBody>
      </p:sp>
    </p:spTree>
    <p:extLst>
      <p:ext uri="{BB962C8B-B14F-4D97-AF65-F5344CB8AC3E}">
        <p14:creationId xmlns:p14="http://schemas.microsoft.com/office/powerpoint/2010/main" val="257397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20613" y="3076105"/>
            <a:ext cx="1118817" cy="13468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511379" y="5769735"/>
            <a:ext cx="682581" cy="7469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>
            <a:stCxn id="5" idx="0"/>
          </p:cNvCxnSpPr>
          <p:nvPr/>
        </p:nvCxnSpPr>
        <p:spPr>
          <a:xfrm flipV="1">
            <a:off x="2852670" y="4422920"/>
            <a:ext cx="2633730" cy="1346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9" y="2798236"/>
            <a:ext cx="5890941" cy="162468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99245" y="270456"/>
            <a:ext cx="5383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Quelle doit être la </a:t>
            </a:r>
            <a:r>
              <a:rPr lang="fr-FR" sz="2800" b="1" dirty="0"/>
              <a:t>partie stochastique </a:t>
            </a:r>
            <a:r>
              <a:rPr lang="fr-FR" sz="2800" dirty="0"/>
              <a:t>du modèle?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594" y="747509"/>
            <a:ext cx="5557521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513757" y="3244334"/>
                <a:ext cx="11644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fr-FR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fr-FR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𝑝𝑖𝑛</m:t>
                      </m:r>
                    </m:oMath>
                  </m:oMathPara>
                </a14:m>
                <a:endParaRPr lang="fr-FR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757" y="3244334"/>
                <a:ext cx="116448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513757" y="3244334"/>
                <a:ext cx="11644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</m:t>
                      </m:r>
                      <m:r>
                        <a:rPr lang="fr-FR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fr-FR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𝑝𝑖𝑛</m:t>
                      </m:r>
                    </m:oMath>
                  </m:oMathPara>
                </a14:m>
                <a:endParaRPr lang="fr-FR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757" y="3244334"/>
                <a:ext cx="116448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fr-FR" sz="28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𝑝𝑖𝑛</m:t>
                          </m:r>
                          <m:r>
                            <m:rPr>
                              <m:nor/>
                            </m:rPr>
                            <a:rPr lang="fr-FR" sz="2800" dirty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66" y="5936115"/>
                <a:ext cx="7321491" cy="472630"/>
              </a:xfrm>
              <a:prstGeom prst="rect">
                <a:avLst/>
              </a:prstGeom>
              <a:blipFill rotWithShape="0"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888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8259</Words>
  <Application>Microsoft Office PowerPoint</Application>
  <PresentationFormat>Grand écran</PresentationFormat>
  <Paragraphs>1071</Paragraphs>
  <Slides>75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75</vt:i4>
      </vt:variant>
    </vt:vector>
  </HeadingPairs>
  <TitlesOfParts>
    <vt:vector size="79" baseType="lpstr">
      <vt:lpstr>Arial</vt:lpstr>
      <vt:lpstr>Cambria Math</vt:lpstr>
      <vt:lpstr>Century Gothic</vt:lpstr>
      <vt:lpstr>Thème Office</vt:lpstr>
      <vt:lpstr>Analyse statistique  de données pour les écologues niveau 2 – module de renforcement</vt:lpstr>
      <vt:lpstr>Les modèles linéaires généralisés</vt:lpstr>
      <vt:lpstr>Ce qu’on va faire dans ce cours</vt:lpstr>
      <vt:lpstr>Pourquoi ce cours est utile?</vt:lpstr>
      <vt:lpstr>L’invasion de la processionnaire du pin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 test de la théorie des îles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 forêt avec le Titipounamu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2</dc:title>
  <dc:creator>Jean-Yves BARNAGAUD</dc:creator>
  <cp:lastModifiedBy>Jean-Yves Barnagaud</cp:lastModifiedBy>
  <cp:revision>318</cp:revision>
  <dcterms:created xsi:type="dcterms:W3CDTF">2019-07-19T13:33:31Z</dcterms:created>
  <dcterms:modified xsi:type="dcterms:W3CDTF">2023-03-15T12:37:30Z</dcterms:modified>
</cp:coreProperties>
</file>